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Exo 2" panose="020B0604020202020204" charset="0"/>
      <p:regular r:id="rId24"/>
      <p:bold r:id="rId25"/>
      <p:italic r:id="rId26"/>
      <p:boldItalic r:id="rId27"/>
    </p:embeddedFont>
    <p:embeddedFont>
      <p:font typeface="Fira Sans Extra Condensed Medium" panose="020B0604020202020204" charset="0"/>
      <p:regular r:id="rId28"/>
      <p:bold r:id="rId29"/>
      <p:italic r:id="rId30"/>
      <p:boldItalic r:id="rId31"/>
    </p:embeddedFont>
    <p:embeddedFont>
      <p:font typeface="Nunito Light" pitchFamily="2" charset="0"/>
      <p:regular r:id="rId32"/>
    </p:embeddedFont>
    <p:embeddedFont>
      <p:font typeface="Roboto Condensed" panose="02000000000000000000" pitchFamily="2" charset="0"/>
      <p:regular r:id="rId33"/>
      <p:bold r:id="rId34"/>
      <p:italic r:id="rId35"/>
      <p:boldItalic r:id="rId36"/>
    </p:embeddedFont>
    <p:embeddedFont>
      <p:font typeface="Roboto Condensed Light" panose="020000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24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ootse.telecom-st-etienne.fr/pluginfile.php/57275/mod_resource/content/0/FISE3%20Projet%20BigData.pdf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https://mootse.telecom-st-etienne.fr/pluginfile.php/57275/mod_resource/content/0/FISE3%20Projet%20BigData.pdf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SUJET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39321eabc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39321eabc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139321eabc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139321eabc_0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139321eabc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139321eabc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139321eabc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139321eabc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13b4eee84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13b4eee84a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139321eabc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139321eabc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9baafe93df_0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9baafe93df_0_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9baafe93df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9baafe93df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10bc310d69_2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10bc310d69_2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Grégoire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10c0fa5ce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10c0fa5ce0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9baafe93df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9baafe93df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139321eab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139321eab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9baafe93df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9baafe93df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9baafe93df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9baafe93df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9baafe93df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9baafe93df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10c0fa5ce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10c0fa5ce0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39321eabc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139321eabc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139321eabc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139321eabc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3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5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7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9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21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8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3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2"/>
          </p:nvPr>
        </p:nvSpPr>
        <p:spPr>
          <a:xfrm>
            <a:off x="4832400" y="1447800"/>
            <a:ext cx="35892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3"/>
          </p:nvPr>
        </p:nvSpPr>
        <p:spPr>
          <a:xfrm>
            <a:off x="723900" y="952500"/>
            <a:ext cx="76992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ctrTitle" idx="2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subTitle" idx="3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ctrTitle" idx="4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5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ctrTitle" idx="6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6" name="Google Shape;156;p27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8" name="Google Shape;158;p27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0" name="Google Shape;160;p27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8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8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66" name="Google Shape;166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000000"/>
                </a:solidFill>
              </a:defRPr>
            </a:lvl1pPr>
            <a:lvl2pPr lvl="1">
              <a:buNone/>
              <a:defRPr>
                <a:solidFill>
                  <a:srgbClr val="000000"/>
                </a:solidFill>
              </a:defRPr>
            </a:lvl2pPr>
            <a:lvl3pPr lvl="2">
              <a:buNone/>
              <a:defRPr>
                <a:solidFill>
                  <a:srgbClr val="000000"/>
                </a:solidFill>
              </a:defRPr>
            </a:lvl3pPr>
            <a:lvl4pPr lvl="3">
              <a:buNone/>
              <a:defRPr>
                <a:solidFill>
                  <a:srgbClr val="000000"/>
                </a:solidFill>
              </a:defRPr>
            </a:lvl4pPr>
            <a:lvl5pPr lvl="4">
              <a:buNone/>
              <a:defRPr>
                <a:solidFill>
                  <a:srgbClr val="000000"/>
                </a:solidFill>
              </a:defRPr>
            </a:lvl5pPr>
            <a:lvl6pPr lvl="5">
              <a:buNone/>
              <a:defRPr>
                <a:solidFill>
                  <a:srgbClr val="000000"/>
                </a:solidFill>
              </a:defRPr>
            </a:lvl6pPr>
            <a:lvl7pPr lvl="6">
              <a:buNone/>
              <a:defRPr>
                <a:solidFill>
                  <a:srgbClr val="000000"/>
                </a:solidFill>
              </a:defRPr>
            </a:lvl7pPr>
            <a:lvl8pPr lvl="7">
              <a:buNone/>
              <a:defRPr>
                <a:solidFill>
                  <a:srgbClr val="000000"/>
                </a:solidFill>
              </a:defRPr>
            </a:lvl8pPr>
            <a:lvl9pPr lvl="8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1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ctrTitle" idx="2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ubTitle" idx="1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sz="2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en.wikipedia.org/wiki/Regression_model" TargetMode="External"/><Relationship Id="rId5" Type="http://schemas.openxmlformats.org/officeDocument/2006/relationships/hyperlink" Target="https://en.wikipedia.org/wiki/Coefficient" TargetMode="External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slide" Target="slide16.xml"/><Relationship Id="rId4" Type="http://schemas.openxmlformats.org/officeDocument/2006/relationships/slide" Target="slide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PROJET BIG DATA : </a:t>
            </a:r>
            <a:br>
              <a:rPr lang="en" sz="3600"/>
            </a:br>
            <a:r>
              <a:rPr lang="en" sz="3600" b="0"/>
              <a:t>SOUTENANCE </a:t>
            </a:r>
            <a:br>
              <a:rPr lang="en" sz="3600" b="0"/>
            </a:br>
            <a:r>
              <a:rPr lang="en" sz="3600" b="0"/>
              <a:t>FINALE</a:t>
            </a:r>
            <a:endParaRPr sz="3600" b="0"/>
          </a:p>
        </p:txBody>
      </p:sp>
      <p:sp>
        <p:nvSpPr>
          <p:cNvPr id="172" name="Google Shape;172;p29"/>
          <p:cNvSpPr txBox="1">
            <a:spLocks noGrp="1"/>
          </p:cNvSpPr>
          <p:nvPr>
            <p:ph type="subTitle" idx="1"/>
          </p:nvPr>
        </p:nvSpPr>
        <p:spPr>
          <a:xfrm>
            <a:off x="2449273" y="3466925"/>
            <a:ext cx="55734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BIRON Gregoire </a:t>
            </a:r>
            <a:b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FELICIANO Ruben </a:t>
            </a:r>
            <a:b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GAGNAIRE Thomas </a:t>
            </a:r>
            <a:b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LUVISUTTO Eva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73" name="Google Shape;173;p29"/>
          <p:cNvCxnSpPr/>
          <p:nvPr/>
        </p:nvCxnSpPr>
        <p:spPr>
          <a:xfrm>
            <a:off x="6677025" y="3176000"/>
            <a:ext cx="2460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4" name="Google Shape;1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0375" y="3260825"/>
            <a:ext cx="274800" cy="20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0375" y="3466925"/>
            <a:ext cx="274800" cy="20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0375" y="3673025"/>
            <a:ext cx="274800" cy="20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0375" y="3879125"/>
            <a:ext cx="274800" cy="20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8"/>
          <p:cNvSpPr txBox="1">
            <a:spLocks noGrp="1"/>
          </p:cNvSpPr>
          <p:nvPr>
            <p:ph type="ctrTitle" idx="2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Analyse des données</a:t>
            </a:r>
            <a:endParaRPr/>
          </a:p>
        </p:txBody>
      </p:sp>
      <p:sp>
        <p:nvSpPr>
          <p:cNvPr id="364" name="Google Shape;364;p38"/>
          <p:cNvSpPr txBox="1">
            <a:spLocks noGrp="1"/>
          </p:cNvSpPr>
          <p:nvPr>
            <p:ph type="subTitle" idx="1"/>
          </p:nvPr>
        </p:nvSpPr>
        <p:spPr>
          <a:xfrm>
            <a:off x="0" y="1299050"/>
            <a:ext cx="3263700" cy="14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Lecture du csv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Mise en place de la dataframe</a:t>
            </a:r>
            <a:endParaRPr sz="1600" i="1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Lecture des différents champs</a:t>
            </a:r>
            <a:endParaRPr sz="1600" i="1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Affichage des gamme de prix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Création d’une matrice de corrélation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5" name="Google Shape;365;p38"/>
          <p:cNvPicPr preferRelativeResize="0"/>
          <p:nvPr/>
        </p:nvPicPr>
        <p:blipFill rotWithShape="1">
          <a:blip r:embed="rId3">
            <a:alphaModFix/>
          </a:blip>
          <a:srcRect r="4131"/>
          <a:stretch/>
        </p:blipFill>
        <p:spPr>
          <a:xfrm>
            <a:off x="61850" y="3285725"/>
            <a:ext cx="2265475" cy="15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6475" y="1234425"/>
            <a:ext cx="4453699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8"/>
          <p:cNvPicPr preferRelativeResize="0"/>
          <p:nvPr/>
        </p:nvPicPr>
        <p:blipFill rotWithShape="1">
          <a:blip r:embed="rId5">
            <a:alphaModFix/>
          </a:blip>
          <a:srcRect l="4589" t="8256"/>
          <a:stretch/>
        </p:blipFill>
        <p:spPr>
          <a:xfrm>
            <a:off x="2796325" y="3591112"/>
            <a:ext cx="1425850" cy="1184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8" name="Google Shape;368;p38"/>
          <p:cNvCxnSpPr/>
          <p:nvPr/>
        </p:nvCxnSpPr>
        <p:spPr>
          <a:xfrm>
            <a:off x="4411475" y="1089650"/>
            <a:ext cx="5700" cy="388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9" name="Google Shape;369;p38"/>
          <p:cNvSpPr/>
          <p:nvPr/>
        </p:nvSpPr>
        <p:spPr>
          <a:xfrm>
            <a:off x="2384850" y="4099550"/>
            <a:ext cx="306900" cy="15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8"/>
          <p:cNvSpPr txBox="1"/>
          <p:nvPr/>
        </p:nvSpPr>
        <p:spPr>
          <a:xfrm>
            <a:off x="5333325" y="8679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matrice de corrélation</a:t>
            </a:r>
            <a:endParaRPr sz="16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1" name="Google Shape;371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Nettoyage des données</a:t>
            </a:r>
            <a:endParaRPr>
              <a:solidFill>
                <a:schemeClr val="hlink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hlink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hlink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39"/>
          <p:cNvSpPr txBox="1">
            <a:spLocks noGrp="1"/>
          </p:cNvSpPr>
          <p:nvPr>
            <p:ph type="ctrTitle" idx="2"/>
          </p:nvPr>
        </p:nvSpPr>
        <p:spPr>
          <a:xfrm>
            <a:off x="1578199" y="1575850"/>
            <a:ext cx="24102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hlink"/>
                </a:solidFill>
              </a:rPr>
              <a:t>Valeurs aberrantes</a:t>
            </a:r>
            <a:endParaRPr sz="1600"/>
          </a:p>
        </p:txBody>
      </p:sp>
      <p:sp>
        <p:nvSpPr>
          <p:cNvPr id="378" name="Google Shape;378;p39"/>
          <p:cNvSpPr txBox="1">
            <a:spLocks noGrp="1"/>
          </p:cNvSpPr>
          <p:nvPr>
            <p:ph type="subTitle" idx="1"/>
          </p:nvPr>
        </p:nvSpPr>
        <p:spPr>
          <a:xfrm>
            <a:off x="1600700" y="1946300"/>
            <a:ext cx="2365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Champs laissés vides interférant avec le modèle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Prix aberrants pouvant réduire l’efficacité du modèle (&gt;0€ &amp; &lt;200€)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379" name="Google Shape;379;p39"/>
          <p:cNvSpPr txBox="1">
            <a:spLocks noGrp="1"/>
          </p:cNvSpPr>
          <p:nvPr>
            <p:ph type="ctrTitle" idx="3"/>
          </p:nvPr>
        </p:nvSpPr>
        <p:spPr>
          <a:xfrm>
            <a:off x="1346500" y="3418175"/>
            <a:ext cx="3026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Suppression des colonnes non-impactantes</a:t>
            </a:r>
            <a:endParaRPr sz="1600"/>
          </a:p>
        </p:txBody>
      </p:sp>
      <p:sp>
        <p:nvSpPr>
          <p:cNvPr id="380" name="Google Shape;380;p39"/>
          <p:cNvSpPr txBox="1">
            <a:spLocks noGrp="1"/>
          </p:cNvSpPr>
          <p:nvPr>
            <p:ph type="subTitle" idx="4"/>
          </p:nvPr>
        </p:nvSpPr>
        <p:spPr>
          <a:xfrm>
            <a:off x="1676950" y="3696901"/>
            <a:ext cx="2365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Certaines colonnes ne sont pas déterminantes pour notre prédiction</a:t>
            </a:r>
            <a:endParaRPr sz="1300"/>
          </a:p>
        </p:txBody>
      </p:sp>
      <p:sp>
        <p:nvSpPr>
          <p:cNvPr id="381" name="Google Shape;381;p39"/>
          <p:cNvSpPr txBox="1">
            <a:spLocks noGrp="1"/>
          </p:cNvSpPr>
          <p:nvPr>
            <p:ph type="ctrTitle" idx="5"/>
          </p:nvPr>
        </p:nvSpPr>
        <p:spPr>
          <a:xfrm>
            <a:off x="5061540" y="1575850"/>
            <a:ext cx="24102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hlink"/>
                </a:solidFill>
              </a:rPr>
              <a:t>Texte anglais</a:t>
            </a:r>
            <a:endParaRPr sz="1600"/>
          </a:p>
        </p:txBody>
      </p:sp>
      <p:sp>
        <p:nvSpPr>
          <p:cNvPr id="382" name="Google Shape;382;p39"/>
          <p:cNvSpPr txBox="1">
            <a:spLocks noGrp="1"/>
          </p:cNvSpPr>
          <p:nvPr>
            <p:ph type="subTitle" idx="6"/>
          </p:nvPr>
        </p:nvSpPr>
        <p:spPr>
          <a:xfrm>
            <a:off x="5081098" y="1946300"/>
            <a:ext cx="24825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Homogénéisation de la langue afin de pouvoir correctement obtenir l’impact de chaque mot sur le modèle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383" name="Google Shape;383;p39"/>
          <p:cNvSpPr txBox="1">
            <a:spLocks noGrp="1"/>
          </p:cNvSpPr>
          <p:nvPr>
            <p:ph type="ctrTitle" idx="7"/>
          </p:nvPr>
        </p:nvSpPr>
        <p:spPr>
          <a:xfrm>
            <a:off x="4753587" y="3494375"/>
            <a:ext cx="3026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hlink"/>
                </a:solidFill>
              </a:rPr>
              <a:t>Chiffres &amp; Caractères spéciaux</a:t>
            </a:r>
            <a:endParaRPr sz="1600"/>
          </a:p>
        </p:txBody>
      </p:sp>
      <p:sp>
        <p:nvSpPr>
          <p:cNvPr id="384" name="Google Shape;384;p39"/>
          <p:cNvSpPr txBox="1">
            <a:spLocks noGrp="1"/>
          </p:cNvSpPr>
          <p:nvPr>
            <p:ph type="subTitle" idx="8"/>
          </p:nvPr>
        </p:nvSpPr>
        <p:spPr>
          <a:xfrm>
            <a:off x="5081098" y="3864826"/>
            <a:ext cx="24825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Suppression des textes de tout ce qui n’est pas des lettres afin de conserver uniquement les mots pour notre modèle</a:t>
            </a:r>
            <a:endParaRPr sz="1300"/>
          </a:p>
        </p:txBody>
      </p:sp>
      <p:pic>
        <p:nvPicPr>
          <p:cNvPr id="385" name="Google Shape;38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875" y="142225"/>
            <a:ext cx="1003200" cy="100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6" name="Google Shape;386;p39"/>
          <p:cNvCxnSpPr/>
          <p:nvPr/>
        </p:nvCxnSpPr>
        <p:spPr>
          <a:xfrm>
            <a:off x="4607925" y="1575850"/>
            <a:ext cx="0" cy="327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87" name="Google Shape;38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63" y="1935300"/>
            <a:ext cx="1615820" cy="106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0"/>
          <p:cNvSpPr/>
          <p:nvPr/>
        </p:nvSpPr>
        <p:spPr>
          <a:xfrm>
            <a:off x="1689900" y="1348475"/>
            <a:ext cx="644700" cy="6447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40"/>
          <p:cNvSpPr txBox="1">
            <a:spLocks noGrp="1"/>
          </p:cNvSpPr>
          <p:nvPr>
            <p:ph type="ctrTitle" idx="6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Traitement des données</a:t>
            </a:r>
            <a:endParaRPr>
              <a:solidFill>
                <a:schemeClr val="hlink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hlink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40"/>
          <p:cNvSpPr txBox="1">
            <a:spLocks noGrp="1"/>
          </p:cNvSpPr>
          <p:nvPr>
            <p:ph type="ctrTitle" idx="4"/>
          </p:nvPr>
        </p:nvSpPr>
        <p:spPr>
          <a:xfrm>
            <a:off x="6333450" y="2299550"/>
            <a:ext cx="20520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Concatenation des données</a:t>
            </a:r>
            <a:endParaRPr/>
          </a:p>
        </p:txBody>
      </p:sp>
      <p:sp>
        <p:nvSpPr>
          <p:cNvPr id="396" name="Google Shape;396;p40"/>
          <p:cNvSpPr txBox="1">
            <a:spLocks noGrp="1"/>
          </p:cNvSpPr>
          <p:nvPr>
            <p:ph type="subTitle" idx="1"/>
          </p:nvPr>
        </p:nvSpPr>
        <p:spPr>
          <a:xfrm>
            <a:off x="986300" y="2661500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Extraction des nombres ayant un impact sur le prix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97" name="Google Shape;397;p40"/>
          <p:cNvSpPr txBox="1">
            <a:spLocks noGrp="1"/>
          </p:cNvSpPr>
          <p:nvPr>
            <p:ph type="ctrTitle"/>
          </p:nvPr>
        </p:nvSpPr>
        <p:spPr>
          <a:xfrm>
            <a:off x="675450" y="2299538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 des valeurs numériques</a:t>
            </a:r>
            <a:endParaRPr/>
          </a:p>
        </p:txBody>
      </p:sp>
      <p:sp>
        <p:nvSpPr>
          <p:cNvPr id="398" name="Google Shape;398;p40"/>
          <p:cNvSpPr txBox="1">
            <a:spLocks noGrp="1"/>
          </p:cNvSpPr>
          <p:nvPr>
            <p:ph type="subTitle" idx="5"/>
          </p:nvPr>
        </p:nvSpPr>
        <p:spPr>
          <a:xfrm>
            <a:off x="6250350" y="266150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Création d’un nouveau dataframe </a:t>
            </a:r>
            <a:endParaRPr sz="12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 par concaténation des valeurs numériques avec notre vecteur texte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99" name="Google Shape;399;p40"/>
          <p:cNvSpPr txBox="1">
            <a:spLocks noGrp="1"/>
          </p:cNvSpPr>
          <p:nvPr>
            <p:ph type="ctrTitle" idx="2"/>
          </p:nvPr>
        </p:nvSpPr>
        <p:spPr>
          <a:xfrm>
            <a:off x="3349050" y="2451938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Création d’un vecteur de texte</a:t>
            </a:r>
            <a:endParaRPr/>
          </a:p>
        </p:txBody>
      </p:sp>
      <p:sp>
        <p:nvSpPr>
          <p:cNvPr id="400" name="Google Shape;400;p40"/>
          <p:cNvSpPr txBox="1">
            <a:spLocks noGrp="1"/>
          </p:cNvSpPr>
          <p:nvPr>
            <p:ph type="subTitle" idx="3"/>
          </p:nvPr>
        </p:nvSpPr>
        <p:spPr>
          <a:xfrm>
            <a:off x="3576750" y="1553001"/>
            <a:ext cx="2218200" cy="7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Utilisation d’une TF-IDF sur les colonnes textuelles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1" name="Google Shape;401;p40"/>
          <p:cNvCxnSpPr/>
          <p:nvPr/>
        </p:nvCxnSpPr>
        <p:spPr>
          <a:xfrm>
            <a:off x="3349050" y="1681000"/>
            <a:ext cx="0" cy="1647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2" name="Google Shape;402;p40"/>
          <p:cNvCxnSpPr/>
          <p:nvPr/>
        </p:nvCxnSpPr>
        <p:spPr>
          <a:xfrm>
            <a:off x="6022650" y="1681000"/>
            <a:ext cx="0" cy="1647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3" name="Google Shape;403;p40"/>
          <p:cNvSpPr/>
          <p:nvPr/>
        </p:nvSpPr>
        <p:spPr>
          <a:xfrm>
            <a:off x="4363500" y="3011374"/>
            <a:ext cx="644700" cy="6447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40"/>
          <p:cNvSpPr/>
          <p:nvPr/>
        </p:nvSpPr>
        <p:spPr>
          <a:xfrm>
            <a:off x="7037100" y="1349985"/>
            <a:ext cx="644700" cy="6447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5" name="Google Shape;40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175" y="1378750"/>
            <a:ext cx="584150" cy="584150"/>
          </a:xfrm>
          <a:prstGeom prst="rect">
            <a:avLst/>
          </a:prstGeom>
          <a:noFill/>
          <a:ln>
            <a:noFill/>
          </a:ln>
          <a:effectLst>
            <a:reflection endPos="30000" dist="38100" dir="5400000" fadeDir="5400012" sy="-100000" algn="bl" rotWithShape="0"/>
          </a:effectLst>
        </p:spPr>
      </p:pic>
      <p:pic>
        <p:nvPicPr>
          <p:cNvPr id="406" name="Google Shape;40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7375" y="1378750"/>
            <a:ext cx="584150" cy="58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0"/>
          <p:cNvPicPr preferRelativeResize="0"/>
          <p:nvPr/>
        </p:nvPicPr>
        <p:blipFill rotWithShape="1">
          <a:blip r:embed="rId5">
            <a:alphaModFix/>
          </a:blip>
          <a:srcRect l="1141" r="84133"/>
          <a:stretch/>
        </p:blipFill>
        <p:spPr>
          <a:xfrm>
            <a:off x="4482375" y="3109500"/>
            <a:ext cx="406951" cy="44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1850" y="3557950"/>
            <a:ext cx="3240898" cy="1360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410" name="Google Shape;410;p40"/>
          <p:cNvSpPr txBox="1">
            <a:spLocks noGrp="1"/>
          </p:cNvSpPr>
          <p:nvPr>
            <p:ph type="subTitle" idx="3"/>
          </p:nvPr>
        </p:nvSpPr>
        <p:spPr>
          <a:xfrm>
            <a:off x="3503250" y="3557938"/>
            <a:ext cx="2365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Type propriété</a:t>
            </a: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Type logement</a:t>
            </a: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Description</a:t>
            </a: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Resume</a:t>
            </a:r>
            <a:endParaRPr sz="13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Entraînement de notre modèle</a:t>
            </a:r>
            <a:endParaRPr>
              <a:solidFill>
                <a:schemeClr val="hlink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41"/>
          <p:cNvSpPr txBox="1">
            <a:spLocks noGrp="1"/>
          </p:cNvSpPr>
          <p:nvPr>
            <p:ph type="ctrTitle" idx="2"/>
          </p:nvPr>
        </p:nvSpPr>
        <p:spPr>
          <a:xfrm>
            <a:off x="1184936" y="974325"/>
            <a:ext cx="24102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Classification</a:t>
            </a:r>
            <a:endParaRPr sz="1600"/>
          </a:p>
        </p:txBody>
      </p:sp>
      <p:sp>
        <p:nvSpPr>
          <p:cNvPr id="417" name="Google Shape;417;p41"/>
          <p:cNvSpPr txBox="1">
            <a:spLocks noGrp="1"/>
          </p:cNvSpPr>
          <p:nvPr>
            <p:ph type="ctrTitle" idx="5"/>
          </p:nvPr>
        </p:nvSpPr>
        <p:spPr>
          <a:xfrm>
            <a:off x="5130940" y="974325"/>
            <a:ext cx="24102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Regression</a:t>
            </a:r>
            <a:endParaRPr sz="1600"/>
          </a:p>
        </p:txBody>
      </p:sp>
      <p:pic>
        <p:nvPicPr>
          <p:cNvPr id="418" name="Google Shape;41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938" y="1524982"/>
            <a:ext cx="2171500" cy="14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1"/>
          <p:cNvPicPr preferRelativeResize="0"/>
          <p:nvPr/>
        </p:nvPicPr>
        <p:blipFill rotWithShape="1">
          <a:blip r:embed="rId4">
            <a:alphaModFix/>
          </a:blip>
          <a:srcRect t="1787"/>
          <a:stretch/>
        </p:blipFill>
        <p:spPr>
          <a:xfrm>
            <a:off x="1184938" y="3249887"/>
            <a:ext cx="2171500" cy="1429474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1"/>
          <p:cNvSpPr/>
          <p:nvPr/>
        </p:nvSpPr>
        <p:spPr>
          <a:xfrm>
            <a:off x="3611688" y="2888425"/>
            <a:ext cx="1242000" cy="42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41"/>
          <p:cNvSpPr txBox="1"/>
          <p:nvPr/>
        </p:nvSpPr>
        <p:spPr>
          <a:xfrm>
            <a:off x="4713050" y="1284250"/>
            <a:ext cx="32460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Ridge regression is a method of estimating the </a:t>
            </a:r>
            <a:r>
              <a:rPr lang="en" sz="105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coefficients</a:t>
            </a:r>
            <a:r>
              <a:rPr lang="en" sz="105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of multiple-</a:t>
            </a:r>
            <a:r>
              <a:rPr lang="en" sz="105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regression models</a:t>
            </a:r>
            <a:r>
              <a:rPr lang="en" sz="105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in scenarios where linearly independent variables are highly correlated.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422" name="Google Shape;422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12588" y="2024401"/>
            <a:ext cx="2646926" cy="28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Résultats : attendus et conclusions</a:t>
            </a:r>
            <a:endParaRPr>
              <a:solidFill>
                <a:schemeClr val="hlink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9" name="Google Shape;42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1550" y="1460325"/>
            <a:ext cx="4139474" cy="199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976" y="1460325"/>
            <a:ext cx="3013299" cy="314254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2"/>
          <p:cNvSpPr txBox="1">
            <a:spLocks noGrp="1"/>
          </p:cNvSpPr>
          <p:nvPr>
            <p:ph type="subTitle" idx="4"/>
          </p:nvPr>
        </p:nvSpPr>
        <p:spPr>
          <a:xfrm>
            <a:off x="4293225" y="4145375"/>
            <a:ext cx="2365200" cy="4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Erreur moyenne en euros : 16,81€.</a:t>
            </a:r>
            <a:endParaRPr sz="1300"/>
          </a:p>
        </p:txBody>
      </p:sp>
      <p:sp>
        <p:nvSpPr>
          <p:cNvPr id="432" name="Google Shape;432;p42"/>
          <p:cNvSpPr txBox="1">
            <a:spLocks noGrp="1"/>
          </p:cNvSpPr>
          <p:nvPr>
            <p:ph type="subTitle" idx="4"/>
          </p:nvPr>
        </p:nvSpPr>
        <p:spPr>
          <a:xfrm>
            <a:off x="5362640" y="3616150"/>
            <a:ext cx="2877300" cy="4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L’erreur relative augmente avec le prix.</a:t>
            </a:r>
            <a:endParaRPr sz="1300"/>
          </a:p>
        </p:txBody>
      </p:sp>
      <p:sp>
        <p:nvSpPr>
          <p:cNvPr id="433" name="Google Shape;433;p42"/>
          <p:cNvSpPr/>
          <p:nvPr/>
        </p:nvSpPr>
        <p:spPr>
          <a:xfrm>
            <a:off x="3741200" y="4404875"/>
            <a:ext cx="586800" cy="198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2"/>
          <p:cNvSpPr/>
          <p:nvPr/>
        </p:nvSpPr>
        <p:spPr>
          <a:xfrm>
            <a:off x="6667300" y="3512825"/>
            <a:ext cx="236100" cy="3885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42"/>
          <p:cNvSpPr/>
          <p:nvPr/>
        </p:nvSpPr>
        <p:spPr>
          <a:xfrm>
            <a:off x="2316275" y="1028925"/>
            <a:ext cx="236100" cy="388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EA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Stockage des données</a:t>
            </a:r>
            <a:endParaRPr/>
          </a:p>
        </p:txBody>
      </p:sp>
      <p:pic>
        <p:nvPicPr>
          <p:cNvPr id="442" name="Google Shape;442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5630" y="1666350"/>
            <a:ext cx="2542150" cy="261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3"/>
          <p:cNvPicPr preferRelativeResize="0"/>
          <p:nvPr/>
        </p:nvPicPr>
        <p:blipFill rotWithShape="1">
          <a:blip r:embed="rId4">
            <a:alphaModFix/>
          </a:blip>
          <a:srcRect l="50946" t="7251" r="4087" b="48290"/>
          <a:stretch/>
        </p:blipFill>
        <p:spPr>
          <a:xfrm>
            <a:off x="714611" y="1337986"/>
            <a:ext cx="1125827" cy="63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037034">
            <a:off x="2751986" y="2452862"/>
            <a:ext cx="746076" cy="746076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43"/>
          <p:cNvSpPr txBox="1"/>
          <p:nvPr/>
        </p:nvSpPr>
        <p:spPr>
          <a:xfrm>
            <a:off x="4854650" y="2342100"/>
            <a:ext cx="3080400" cy="23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oboto Condensed Light"/>
              <a:buChar char="●"/>
            </a:pPr>
            <a:r>
              <a:rPr lang="en" sz="16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Récupération du fichier predict.csv (script)</a:t>
            </a:r>
            <a:endParaRPr sz="16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●"/>
            </a:pPr>
            <a:r>
              <a:rPr lang="en" sz="16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Conversion au format json</a:t>
            </a:r>
            <a:endParaRPr sz="16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●"/>
            </a:pPr>
            <a:r>
              <a:rPr lang="en" sz="16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Stockage du json dans une base de données MongoDB</a:t>
            </a:r>
            <a:endParaRPr sz="16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6" name="Google Shape;446;p43"/>
          <p:cNvSpPr txBox="1"/>
          <p:nvPr/>
        </p:nvSpPr>
        <p:spPr>
          <a:xfrm>
            <a:off x="4822100" y="1666352"/>
            <a:ext cx="26736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Utilisation de AWS, MongoDB et de scripts</a:t>
            </a:r>
            <a:endParaRPr sz="1600" b="1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47" name="Google Shape;447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4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453" name="Google Shape;453;p44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54" name="Google Shape;454;p44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en fonctionnement</a:t>
            </a:r>
            <a:endParaRPr/>
          </a:p>
        </p:txBody>
      </p:sp>
      <p:cxnSp>
        <p:nvCxnSpPr>
          <p:cNvPr id="455" name="Google Shape;455;p44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56" name="Google Shape;456;p44"/>
          <p:cNvPicPr preferRelativeResize="0"/>
          <p:nvPr/>
        </p:nvPicPr>
        <p:blipFill rotWithShape="1">
          <a:blip r:embed="rId3">
            <a:alphaModFix amt="15000"/>
          </a:blip>
          <a:srcRect/>
          <a:stretch/>
        </p:blipFill>
        <p:spPr>
          <a:xfrm flipH="1">
            <a:off x="6653899" y="3108563"/>
            <a:ext cx="3128875" cy="2535468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5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ORGANISATION</a:t>
            </a:r>
            <a:endParaRPr/>
          </a:p>
        </p:txBody>
      </p:sp>
      <p:sp>
        <p:nvSpPr>
          <p:cNvPr id="463" name="Google Shape;463;p45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Répartition des tâches et communication du groupe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5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465" name="Google Shape;465;p45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6" name="Google Shape;466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Outils de communication</a:t>
            </a:r>
            <a:endParaRPr/>
          </a:p>
        </p:txBody>
      </p:sp>
      <p:sp>
        <p:nvSpPr>
          <p:cNvPr id="472" name="Google Shape;472;p46"/>
          <p:cNvSpPr txBox="1">
            <a:spLocks noGrp="1"/>
          </p:cNvSpPr>
          <p:nvPr>
            <p:ph type="ctrTitle" idx="7"/>
          </p:nvPr>
        </p:nvSpPr>
        <p:spPr>
          <a:xfrm>
            <a:off x="5565997" y="31808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</a:t>
            </a:r>
            <a:endParaRPr/>
          </a:p>
        </p:txBody>
      </p:sp>
      <p:sp>
        <p:nvSpPr>
          <p:cNvPr id="473" name="Google Shape;473;p46"/>
          <p:cNvSpPr txBox="1">
            <a:spLocks noGrp="1"/>
          </p:cNvSpPr>
          <p:nvPr>
            <p:ph type="subTitle" idx="1"/>
          </p:nvPr>
        </p:nvSpPr>
        <p:spPr>
          <a:xfrm>
            <a:off x="1931835" y="17941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Entre membres du groupe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6"/>
          <p:cNvSpPr txBox="1">
            <a:spLocks noGrp="1"/>
          </p:cNvSpPr>
          <p:nvPr>
            <p:ph type="ctrTitle" idx="2"/>
          </p:nvPr>
        </p:nvSpPr>
        <p:spPr>
          <a:xfrm>
            <a:off x="1931835" y="14999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Discord</a:t>
            </a:r>
            <a:endParaRPr/>
          </a:p>
        </p:txBody>
      </p:sp>
      <p:sp>
        <p:nvSpPr>
          <p:cNvPr id="475" name="Google Shape;475;p46"/>
          <p:cNvSpPr txBox="1">
            <a:spLocks noGrp="1"/>
          </p:cNvSpPr>
          <p:nvPr>
            <p:ph type="ctrTitle" idx="5"/>
          </p:nvPr>
        </p:nvSpPr>
        <p:spPr>
          <a:xfrm>
            <a:off x="5772697" y="15304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Mattermost</a:t>
            </a:r>
            <a:endParaRPr/>
          </a:p>
        </p:txBody>
      </p:sp>
      <p:sp>
        <p:nvSpPr>
          <p:cNvPr id="476" name="Google Shape;476;p46"/>
          <p:cNvSpPr txBox="1">
            <a:spLocks noGrp="1"/>
          </p:cNvSpPr>
          <p:nvPr>
            <p:ph type="subTitle" idx="6"/>
          </p:nvPr>
        </p:nvSpPr>
        <p:spPr>
          <a:xfrm>
            <a:off x="5772699" y="18246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Echange entre le groupe et les profs 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6"/>
          <p:cNvSpPr txBox="1">
            <a:spLocks noGrp="1"/>
          </p:cNvSpPr>
          <p:nvPr>
            <p:ph type="subTitle" idx="8"/>
          </p:nvPr>
        </p:nvSpPr>
        <p:spPr>
          <a:xfrm>
            <a:off x="5565999" y="34751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Afin de gérer les versions de nos scripts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8" name="Google Shape;478;p46"/>
          <p:cNvCxnSpPr/>
          <p:nvPr/>
        </p:nvCxnSpPr>
        <p:spPr>
          <a:xfrm>
            <a:off x="2232425" y="0"/>
            <a:ext cx="0" cy="1062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9" name="Google Shape;479;p46"/>
          <p:cNvCxnSpPr/>
          <p:nvPr/>
        </p:nvCxnSpPr>
        <p:spPr>
          <a:xfrm>
            <a:off x="4402000" y="4522975"/>
            <a:ext cx="0" cy="620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80" name="Google Shape;48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479" y="1396750"/>
            <a:ext cx="1042799" cy="104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46"/>
          <p:cNvPicPr preferRelativeResize="0"/>
          <p:nvPr/>
        </p:nvPicPr>
        <p:blipFill rotWithShape="1">
          <a:blip r:embed="rId4">
            <a:alphaModFix/>
          </a:blip>
          <a:srcRect l="21706" r="20669"/>
          <a:stretch/>
        </p:blipFill>
        <p:spPr>
          <a:xfrm>
            <a:off x="8060050" y="1454849"/>
            <a:ext cx="1083949" cy="98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3924" y="3237476"/>
            <a:ext cx="1042801" cy="1042801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46"/>
          <p:cNvSpPr txBox="1">
            <a:spLocks noGrp="1"/>
          </p:cNvSpPr>
          <p:nvPr>
            <p:ph type="ctrTitle" idx="2"/>
          </p:nvPr>
        </p:nvSpPr>
        <p:spPr>
          <a:xfrm>
            <a:off x="1744060" y="299039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Notion</a:t>
            </a:r>
            <a:endParaRPr/>
          </a:p>
        </p:txBody>
      </p:sp>
      <p:pic>
        <p:nvPicPr>
          <p:cNvPr id="484" name="Google Shape;484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1725" y="2835000"/>
            <a:ext cx="1003199" cy="100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97796" y="3417900"/>
            <a:ext cx="2431342" cy="160352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" name="Google Shape;491;p47"/>
          <p:cNvGrpSpPr/>
          <p:nvPr/>
        </p:nvGrpSpPr>
        <p:grpSpPr>
          <a:xfrm>
            <a:off x="2372461" y="1299087"/>
            <a:ext cx="6771776" cy="520569"/>
            <a:chOff x="3110698" y="1606925"/>
            <a:chExt cx="6033300" cy="463800"/>
          </a:xfrm>
        </p:grpSpPr>
        <p:cxnSp>
          <p:nvCxnSpPr>
            <p:cNvPr id="492" name="Google Shape;492;p47"/>
            <p:cNvCxnSpPr/>
            <p:nvPr/>
          </p:nvCxnSpPr>
          <p:spPr>
            <a:xfrm rot="10800000">
              <a:off x="3110698" y="1839575"/>
              <a:ext cx="60333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3" name="Google Shape;493;p47"/>
            <p:cNvSpPr/>
            <p:nvPr/>
          </p:nvSpPr>
          <p:spPr>
            <a:xfrm>
              <a:off x="3317622" y="1606925"/>
              <a:ext cx="2030400" cy="4638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4" name="Google Shape;494;p47"/>
          <p:cNvGrpSpPr/>
          <p:nvPr/>
        </p:nvGrpSpPr>
        <p:grpSpPr>
          <a:xfrm>
            <a:off x="3684995" y="2451315"/>
            <a:ext cx="5459241" cy="520569"/>
            <a:chOff x="4280098" y="2633500"/>
            <a:chExt cx="4863900" cy="463800"/>
          </a:xfrm>
        </p:grpSpPr>
        <p:cxnSp>
          <p:nvCxnSpPr>
            <p:cNvPr id="495" name="Google Shape;495;p47"/>
            <p:cNvCxnSpPr/>
            <p:nvPr/>
          </p:nvCxnSpPr>
          <p:spPr>
            <a:xfrm rot="10800000">
              <a:off x="4280098" y="2865400"/>
              <a:ext cx="48639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6" name="Google Shape;496;p47"/>
            <p:cNvSpPr/>
            <p:nvPr/>
          </p:nvSpPr>
          <p:spPr>
            <a:xfrm>
              <a:off x="4491465" y="2633500"/>
              <a:ext cx="2030400" cy="4638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47"/>
          <p:cNvGrpSpPr/>
          <p:nvPr/>
        </p:nvGrpSpPr>
        <p:grpSpPr>
          <a:xfrm>
            <a:off x="4915033" y="3602300"/>
            <a:ext cx="4229203" cy="520569"/>
            <a:chOff x="5375998" y="3658967"/>
            <a:chExt cx="3768000" cy="463800"/>
          </a:xfrm>
        </p:grpSpPr>
        <p:cxnSp>
          <p:nvCxnSpPr>
            <p:cNvPr id="498" name="Google Shape;498;p47"/>
            <p:cNvCxnSpPr/>
            <p:nvPr/>
          </p:nvCxnSpPr>
          <p:spPr>
            <a:xfrm rot="10800000">
              <a:off x="5375998" y="3890867"/>
              <a:ext cx="37680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9" name="Google Shape;499;p47"/>
            <p:cNvSpPr/>
            <p:nvPr/>
          </p:nvSpPr>
          <p:spPr>
            <a:xfrm>
              <a:off x="5580342" y="3658967"/>
              <a:ext cx="2030400" cy="4638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0" name="Google Shape;500;p4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Méthode de travail</a:t>
            </a:r>
            <a:endParaRPr/>
          </a:p>
        </p:txBody>
      </p:sp>
      <p:sp>
        <p:nvSpPr>
          <p:cNvPr id="501" name="Google Shape;501;p47"/>
          <p:cNvSpPr txBox="1">
            <a:spLocks noGrp="1"/>
          </p:cNvSpPr>
          <p:nvPr>
            <p:ph type="subTitle" idx="1"/>
          </p:nvPr>
        </p:nvSpPr>
        <p:spPr>
          <a:xfrm flipH="1">
            <a:off x="2610525" y="1299075"/>
            <a:ext cx="2267700" cy="52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Charges de travail réparties en tâches</a:t>
            </a:r>
            <a:endParaRPr/>
          </a:p>
        </p:txBody>
      </p:sp>
      <p:sp>
        <p:nvSpPr>
          <p:cNvPr id="502" name="Google Shape;502;p47"/>
          <p:cNvSpPr txBox="1">
            <a:spLocks noGrp="1"/>
          </p:cNvSpPr>
          <p:nvPr>
            <p:ph type="subTitle" idx="4"/>
          </p:nvPr>
        </p:nvSpPr>
        <p:spPr>
          <a:xfrm flipH="1">
            <a:off x="3932500" y="2451325"/>
            <a:ext cx="2267700" cy="52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Mises en commun régulières</a:t>
            </a:r>
            <a:endParaRPr/>
          </a:p>
        </p:txBody>
      </p:sp>
      <p:sp>
        <p:nvSpPr>
          <p:cNvPr id="503" name="Google Shape;503;p47"/>
          <p:cNvSpPr txBox="1">
            <a:spLocks noGrp="1"/>
          </p:cNvSpPr>
          <p:nvPr>
            <p:ph type="subTitle" idx="6"/>
          </p:nvPr>
        </p:nvSpPr>
        <p:spPr>
          <a:xfrm flipH="1">
            <a:off x="5246550" y="3602300"/>
            <a:ext cx="2157300" cy="52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Chaque membre travaille sur l’ensemble des étapes</a:t>
            </a:r>
            <a:endParaRPr/>
          </a:p>
        </p:txBody>
      </p:sp>
      <p:pic>
        <p:nvPicPr>
          <p:cNvPr id="504" name="Google Shape;504;p47"/>
          <p:cNvPicPr preferRelativeResize="0"/>
          <p:nvPr/>
        </p:nvPicPr>
        <p:blipFill rotWithShape="1">
          <a:blip r:embed="rId3">
            <a:alphaModFix/>
          </a:blip>
          <a:srcRect b="13726"/>
          <a:stretch/>
        </p:blipFill>
        <p:spPr>
          <a:xfrm>
            <a:off x="1656950" y="1200573"/>
            <a:ext cx="666350" cy="6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47"/>
          <p:cNvPicPr preferRelativeResize="0"/>
          <p:nvPr/>
        </p:nvPicPr>
        <p:blipFill rotWithShape="1">
          <a:blip r:embed="rId4">
            <a:alphaModFix/>
          </a:blip>
          <a:srcRect b="37834"/>
          <a:stretch/>
        </p:blipFill>
        <p:spPr>
          <a:xfrm>
            <a:off x="2530997" y="2369812"/>
            <a:ext cx="1184256" cy="52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1975" y="3603550"/>
            <a:ext cx="585818" cy="5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SOMMAIRE</a:t>
            </a:r>
            <a:endParaRPr/>
          </a:p>
        </p:txBody>
      </p:sp>
      <p:sp>
        <p:nvSpPr>
          <p:cNvPr id="184" name="Google Shape;184;p30"/>
          <p:cNvSpPr txBox="1">
            <a:spLocks noGrp="1"/>
          </p:cNvSpPr>
          <p:nvPr>
            <p:ph type="ctrTitle" idx="2"/>
          </p:nvPr>
        </p:nvSpPr>
        <p:spPr>
          <a:xfrm>
            <a:off x="390296" y="8112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hlink"/>
                </a:solidFill>
              </a:rPr>
              <a:t>Présentation du sujet &amp; des étapes</a:t>
            </a:r>
            <a:endParaRPr/>
          </a:p>
        </p:txBody>
      </p:sp>
      <p:sp>
        <p:nvSpPr>
          <p:cNvPr id="185" name="Google Shape;185;p30">
            <a:hlinkClick r:id="rId3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2118448" y="799595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01</a:t>
            </a:r>
            <a:endParaRPr/>
          </a:p>
        </p:txBody>
      </p:sp>
      <p:sp>
        <p:nvSpPr>
          <p:cNvPr id="186" name="Google Shape;186;p30">
            <a:hlinkClick r:id="rId4" action="ppaction://hlinksldjump"/>
          </p:cNvPr>
          <p:cNvSpPr txBox="1">
            <a:spLocks noGrp="1"/>
          </p:cNvSpPr>
          <p:nvPr>
            <p:ph type="title" idx="4"/>
          </p:nvPr>
        </p:nvSpPr>
        <p:spPr>
          <a:xfrm>
            <a:off x="2105406" y="1770955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7" name="Google Shape;187;p30">
            <a:hlinkClick r:id="rId5" action="ppaction://hlinksldjump"/>
          </p:cNvPr>
          <p:cNvSpPr txBox="1">
            <a:spLocks noGrp="1"/>
          </p:cNvSpPr>
          <p:nvPr>
            <p:ph type="title" idx="6"/>
          </p:nvPr>
        </p:nvSpPr>
        <p:spPr>
          <a:xfrm>
            <a:off x="5922008" y="3109785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8" name="Google Shape;188;p30">
            <a:hlinkClick r:id="" action="ppaction://noaction"/>
          </p:cNvPr>
          <p:cNvSpPr txBox="1">
            <a:spLocks noGrp="1"/>
          </p:cNvSpPr>
          <p:nvPr>
            <p:ph type="title" idx="7"/>
          </p:nvPr>
        </p:nvSpPr>
        <p:spPr>
          <a:xfrm>
            <a:off x="5922008" y="412948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89" name="Google Shape;189;p30"/>
          <p:cNvSpPr txBox="1">
            <a:spLocks noGrp="1"/>
          </p:cNvSpPr>
          <p:nvPr>
            <p:ph type="ctrTitle" idx="9"/>
          </p:nvPr>
        </p:nvSpPr>
        <p:spPr>
          <a:xfrm>
            <a:off x="390296" y="17012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Réalisations</a:t>
            </a:r>
            <a:endParaRPr/>
          </a:p>
        </p:txBody>
      </p:sp>
      <p:sp>
        <p:nvSpPr>
          <p:cNvPr id="190" name="Google Shape;190;p30"/>
          <p:cNvSpPr txBox="1">
            <a:spLocks noGrp="1"/>
          </p:cNvSpPr>
          <p:nvPr>
            <p:ph type="ctrTitle" idx="16"/>
          </p:nvPr>
        </p:nvSpPr>
        <p:spPr>
          <a:xfrm>
            <a:off x="6811558" y="30705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</a:t>
            </a:r>
            <a:endParaRPr/>
          </a:p>
        </p:txBody>
      </p:sp>
      <p:sp>
        <p:nvSpPr>
          <p:cNvPr id="191" name="Google Shape;191;p30"/>
          <p:cNvSpPr txBox="1">
            <a:spLocks noGrp="1"/>
          </p:cNvSpPr>
          <p:nvPr>
            <p:ph type="ctrTitle" idx="18"/>
          </p:nvPr>
        </p:nvSpPr>
        <p:spPr>
          <a:xfrm>
            <a:off x="6811558" y="41706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Organisation de l’équipe</a:t>
            </a:r>
            <a:endParaRPr/>
          </a:p>
        </p:txBody>
      </p:sp>
      <p:cxnSp>
        <p:nvCxnSpPr>
          <p:cNvPr id="192" name="Google Shape;192;p30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193;p30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" name="Google Shape;194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8"/>
          <p:cNvSpPr txBox="1">
            <a:spLocks noGrp="1"/>
          </p:cNvSpPr>
          <p:nvPr>
            <p:ph type="ctrTitle"/>
          </p:nvPr>
        </p:nvSpPr>
        <p:spPr>
          <a:xfrm flipH="1">
            <a:off x="2676354" y="1643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Retour d’expérience</a:t>
            </a:r>
            <a:endParaRPr/>
          </a:p>
        </p:txBody>
      </p:sp>
      <p:cxnSp>
        <p:nvCxnSpPr>
          <p:cNvPr id="513" name="Google Shape;513;p48"/>
          <p:cNvCxnSpPr/>
          <p:nvPr/>
        </p:nvCxnSpPr>
        <p:spPr>
          <a:xfrm>
            <a:off x="7578325" y="3190200"/>
            <a:ext cx="15657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4" name="Google Shape;514;p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9"/>
          <p:cNvSpPr txBox="1">
            <a:spLocks noGrp="1"/>
          </p:cNvSpPr>
          <p:nvPr>
            <p:ph type="subTitle" idx="1"/>
          </p:nvPr>
        </p:nvSpPr>
        <p:spPr>
          <a:xfrm>
            <a:off x="2580225" y="2887425"/>
            <a:ext cx="3983400" cy="5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BIRON Gregoire - FELICIANO Ruben - GAGNAIRE Thomas - LUVISUTTO Eva</a:t>
            </a:r>
            <a:endParaRPr/>
          </a:p>
        </p:txBody>
      </p:sp>
      <p:sp>
        <p:nvSpPr>
          <p:cNvPr id="520" name="Google Shape;520;p49"/>
          <p:cNvSpPr txBox="1">
            <a:spLocks noGrp="1"/>
          </p:cNvSpPr>
          <p:nvPr>
            <p:ph type="ctrTitle"/>
          </p:nvPr>
        </p:nvSpPr>
        <p:spPr>
          <a:xfrm>
            <a:off x="2638350" y="1571850"/>
            <a:ext cx="3867300" cy="123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MERCI DE VOTRE ÉCOUTE</a:t>
            </a:r>
            <a:endParaRPr/>
          </a:p>
        </p:txBody>
      </p:sp>
      <p:cxnSp>
        <p:nvCxnSpPr>
          <p:cNvPr id="521" name="Google Shape;521;p49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2" name="Google Shape;522;p49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3" name="Google Shape;523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Sujet</a:t>
            </a:r>
            <a:endParaRPr/>
          </a:p>
        </p:txBody>
      </p:sp>
      <p:sp>
        <p:nvSpPr>
          <p:cNvPr id="200" name="Google Shape;200;p31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1" name="Google Shape;201;p31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Présentation et étapes</a:t>
            </a:r>
            <a:endParaRPr/>
          </a:p>
        </p:txBody>
      </p:sp>
      <p:cxnSp>
        <p:nvCxnSpPr>
          <p:cNvPr id="202" name="Google Shape;202;p31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" name="Google Shape;203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>
            <a:spLocks noGrp="1"/>
          </p:cNvSpPr>
          <p:nvPr>
            <p:ph type="ctrTitle" idx="6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PRÉSENTATION DU SUJET</a:t>
            </a:r>
            <a:endParaRPr/>
          </a:p>
        </p:txBody>
      </p:sp>
      <p:sp>
        <p:nvSpPr>
          <p:cNvPr id="209" name="Google Shape;209;p32"/>
          <p:cNvSpPr txBox="1">
            <a:spLocks noGrp="1"/>
          </p:cNvSpPr>
          <p:nvPr>
            <p:ph type="ctrTitle" idx="4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</a:t>
            </a:r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subTitle" idx="1"/>
          </p:nvPr>
        </p:nvSpPr>
        <p:spPr>
          <a:xfrm>
            <a:off x="872450" y="31666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Exploitation d’annonces d’appartements AirBnB Bordeaux : </a:t>
            </a:r>
            <a:endParaRPr sz="12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Analyse et Visualisation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11" name="Google Shape;211;p32"/>
          <p:cNvSpPr txBox="1">
            <a:spLocks noGrp="1"/>
          </p:cNvSpPr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de données</a:t>
            </a:r>
            <a:endParaRPr/>
          </a:p>
        </p:txBody>
      </p:sp>
      <p:sp>
        <p:nvSpPr>
          <p:cNvPr id="212" name="Google Shape;212;p32"/>
          <p:cNvSpPr txBox="1">
            <a:spLocks noGrp="1"/>
          </p:cNvSpPr>
          <p:nvPr>
            <p:ph type="subTitle" idx="5"/>
          </p:nvPr>
        </p:nvSpPr>
        <p:spPr>
          <a:xfrm>
            <a:off x="6136500" y="31666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Utilisation d’un HDFS Hadoop, d’une solution cloud AWS et d’une base de données NoSQL avec des scripts servant d’intermédiaires.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13" name="Google Shape;213;p32"/>
          <p:cNvSpPr txBox="1">
            <a:spLocks noGrp="1"/>
          </p:cNvSpPr>
          <p:nvPr>
            <p:ph type="ctrTitle" idx="2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Modèle de prédiction</a:t>
            </a:r>
            <a:endParaRPr/>
          </a:p>
        </p:txBody>
      </p:sp>
      <p:sp>
        <p:nvSpPr>
          <p:cNvPr id="214" name="Google Shape;214;p32"/>
          <p:cNvSpPr txBox="1">
            <a:spLocks noGrp="1"/>
          </p:cNvSpPr>
          <p:nvPr>
            <p:ph type="subTitle" idx="3"/>
          </p:nvPr>
        </p:nvSpPr>
        <p:spPr>
          <a:xfrm>
            <a:off x="3462900" y="2058181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Traitement des données et création d’un modèle prédictif de classification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5" name="Google Shape;215;p32"/>
          <p:cNvCxnSpPr/>
          <p:nvPr/>
        </p:nvCxnSpPr>
        <p:spPr>
          <a:xfrm>
            <a:off x="3235200" y="2186175"/>
            <a:ext cx="0" cy="1647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32"/>
          <p:cNvCxnSpPr/>
          <p:nvPr/>
        </p:nvCxnSpPr>
        <p:spPr>
          <a:xfrm>
            <a:off x="5908800" y="2186175"/>
            <a:ext cx="0" cy="1647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7" name="Google Shape;217;p32"/>
          <p:cNvGrpSpPr/>
          <p:nvPr/>
        </p:nvGrpSpPr>
        <p:grpSpPr>
          <a:xfrm>
            <a:off x="4249650" y="3516549"/>
            <a:ext cx="644700" cy="644700"/>
            <a:chOff x="4249650" y="3516549"/>
            <a:chExt cx="644700" cy="644700"/>
          </a:xfrm>
        </p:grpSpPr>
        <p:sp>
          <p:nvSpPr>
            <p:cNvPr id="218" name="Google Shape;218;p32"/>
            <p:cNvSpPr/>
            <p:nvPr/>
          </p:nvSpPr>
          <p:spPr>
            <a:xfrm>
              <a:off x="4249650" y="3516549"/>
              <a:ext cx="644700" cy="6447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" name="Google Shape;219;p32"/>
            <p:cNvGrpSpPr/>
            <p:nvPr/>
          </p:nvGrpSpPr>
          <p:grpSpPr>
            <a:xfrm>
              <a:off x="4406312" y="3674544"/>
              <a:ext cx="331366" cy="328695"/>
              <a:chOff x="-5613150" y="3991275"/>
              <a:chExt cx="294600" cy="292225"/>
            </a:xfrm>
          </p:grpSpPr>
          <p:sp>
            <p:nvSpPr>
              <p:cNvPr id="220" name="Google Shape;220;p32"/>
              <p:cNvSpPr/>
              <p:nvPr/>
            </p:nvSpPr>
            <p:spPr>
              <a:xfrm>
                <a:off x="-5480050" y="4046400"/>
                <a:ext cx="2760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568" extrusionOk="0">
                    <a:moveTo>
                      <a:pt x="537" y="1"/>
                    </a:moveTo>
                    <a:lnTo>
                      <a:pt x="1" y="568"/>
                    </a:lnTo>
                    <a:lnTo>
                      <a:pt x="1104" y="568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32"/>
              <p:cNvSpPr/>
              <p:nvPr/>
            </p:nvSpPr>
            <p:spPr>
              <a:xfrm>
                <a:off x="-5531225" y="4042450"/>
                <a:ext cx="4412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726" extrusionOk="0">
                    <a:moveTo>
                      <a:pt x="693" y="1"/>
                    </a:moveTo>
                    <a:lnTo>
                      <a:pt x="0" y="726"/>
                    </a:lnTo>
                    <a:lnTo>
                      <a:pt x="1103" y="726"/>
                    </a:lnTo>
                    <a:lnTo>
                      <a:pt x="17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32"/>
              <p:cNvSpPr/>
              <p:nvPr/>
            </p:nvSpPr>
            <p:spPr>
              <a:xfrm>
                <a:off x="-5443025" y="4077125"/>
                <a:ext cx="417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639" extrusionOk="0">
                    <a:moveTo>
                      <a:pt x="694" y="0"/>
                    </a:moveTo>
                    <a:lnTo>
                      <a:pt x="1" y="1638"/>
                    </a:lnTo>
                    <a:lnTo>
                      <a:pt x="1" y="1638"/>
                    </a:lnTo>
                    <a:lnTo>
                      <a:pt x="16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32"/>
              <p:cNvSpPr/>
              <p:nvPr/>
            </p:nvSpPr>
            <p:spPr>
              <a:xfrm>
                <a:off x="-5487925" y="4077125"/>
                <a:ext cx="433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2175" extrusionOk="0">
                    <a:moveTo>
                      <a:pt x="1" y="0"/>
                    </a:moveTo>
                    <a:lnTo>
                      <a:pt x="852" y="2174"/>
                    </a:lnTo>
                    <a:lnTo>
                      <a:pt x="17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32"/>
              <p:cNvSpPr/>
              <p:nvPr/>
            </p:nvSpPr>
            <p:spPr>
              <a:xfrm>
                <a:off x="-5445375" y="4042450"/>
                <a:ext cx="4412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726" extrusionOk="0">
                    <a:moveTo>
                      <a:pt x="0" y="1"/>
                    </a:moveTo>
                    <a:lnTo>
                      <a:pt x="693" y="726"/>
                    </a:lnTo>
                    <a:lnTo>
                      <a:pt x="1764" y="726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32"/>
              <p:cNvSpPr/>
              <p:nvPr/>
            </p:nvSpPr>
            <p:spPr>
              <a:xfrm>
                <a:off x="-5531225" y="4077125"/>
                <a:ext cx="4175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1670" h="1639" extrusionOk="0">
                    <a:moveTo>
                      <a:pt x="0" y="0"/>
                    </a:moveTo>
                    <a:lnTo>
                      <a:pt x="1670" y="1638"/>
                    </a:lnTo>
                    <a:lnTo>
                      <a:pt x="97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32"/>
              <p:cNvSpPr/>
              <p:nvPr/>
            </p:nvSpPr>
            <p:spPr>
              <a:xfrm>
                <a:off x="-5613150" y="4198400"/>
                <a:ext cx="292225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11689" h="1356" extrusionOk="0">
                    <a:moveTo>
                      <a:pt x="1" y="1"/>
                    </a:moveTo>
                    <a:lnTo>
                      <a:pt x="1" y="347"/>
                    </a:lnTo>
                    <a:lnTo>
                      <a:pt x="32" y="347"/>
                    </a:lnTo>
                    <a:cubicBezTo>
                      <a:pt x="32" y="883"/>
                      <a:pt x="505" y="1356"/>
                      <a:pt x="1072" y="1356"/>
                    </a:cubicBezTo>
                    <a:lnTo>
                      <a:pt x="10681" y="1356"/>
                    </a:lnTo>
                    <a:cubicBezTo>
                      <a:pt x="11216" y="1356"/>
                      <a:pt x="11689" y="883"/>
                      <a:pt x="11689" y="347"/>
                    </a:cubicBezTo>
                    <a:lnTo>
                      <a:pt x="116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32"/>
              <p:cNvSpPr/>
              <p:nvPr/>
            </p:nvSpPr>
            <p:spPr>
              <a:xfrm>
                <a:off x="-5610775" y="3991275"/>
                <a:ext cx="292225" cy="189050"/>
              </a:xfrm>
              <a:custGeom>
                <a:avLst/>
                <a:gdLst/>
                <a:ahLst/>
                <a:cxnLst/>
                <a:rect l="l" t="t" r="r" b="b"/>
                <a:pathLst>
                  <a:path w="11689" h="7562" extrusionOk="0">
                    <a:moveTo>
                      <a:pt x="7813" y="1386"/>
                    </a:moveTo>
                    <a:cubicBezTo>
                      <a:pt x="7908" y="1386"/>
                      <a:pt x="8034" y="1418"/>
                      <a:pt x="8065" y="1512"/>
                    </a:cubicBezTo>
                    <a:cubicBezTo>
                      <a:pt x="8128" y="1575"/>
                      <a:pt x="9483" y="2867"/>
                      <a:pt x="9515" y="2993"/>
                    </a:cubicBezTo>
                    <a:cubicBezTo>
                      <a:pt x="9578" y="3088"/>
                      <a:pt x="9578" y="3214"/>
                      <a:pt x="9452" y="3340"/>
                    </a:cubicBezTo>
                    <a:lnTo>
                      <a:pt x="6018" y="6774"/>
                    </a:lnTo>
                    <a:cubicBezTo>
                      <a:pt x="5943" y="6848"/>
                      <a:pt x="5862" y="6880"/>
                      <a:pt x="5783" y="6880"/>
                    </a:cubicBezTo>
                    <a:cubicBezTo>
                      <a:pt x="5696" y="6880"/>
                      <a:pt x="5612" y="6840"/>
                      <a:pt x="5545" y="6774"/>
                    </a:cubicBezTo>
                    <a:lnTo>
                      <a:pt x="2111" y="3340"/>
                    </a:lnTo>
                    <a:cubicBezTo>
                      <a:pt x="2001" y="3230"/>
                      <a:pt x="1987" y="2976"/>
                      <a:pt x="2027" y="2976"/>
                    </a:cubicBezTo>
                    <a:cubicBezTo>
                      <a:pt x="2033" y="2976"/>
                      <a:pt x="2040" y="2981"/>
                      <a:pt x="2048" y="2993"/>
                    </a:cubicBezTo>
                    <a:cubicBezTo>
                      <a:pt x="2048" y="2962"/>
                      <a:pt x="2079" y="2930"/>
                      <a:pt x="2111" y="2867"/>
                    </a:cubicBezTo>
                    <a:lnTo>
                      <a:pt x="3497" y="1512"/>
                    </a:lnTo>
                    <a:cubicBezTo>
                      <a:pt x="3560" y="1418"/>
                      <a:pt x="3655" y="1386"/>
                      <a:pt x="3718" y="1386"/>
                    </a:cubicBezTo>
                    <a:close/>
                    <a:moveTo>
                      <a:pt x="1008" y="0"/>
                    </a:moveTo>
                    <a:cubicBezTo>
                      <a:pt x="473" y="0"/>
                      <a:pt x="0" y="473"/>
                      <a:pt x="0" y="1040"/>
                    </a:cubicBezTo>
                    <a:lnTo>
                      <a:pt x="0" y="7561"/>
                    </a:lnTo>
                    <a:lnTo>
                      <a:pt x="11689" y="7561"/>
                    </a:lnTo>
                    <a:lnTo>
                      <a:pt x="11689" y="1040"/>
                    </a:lnTo>
                    <a:cubicBezTo>
                      <a:pt x="11657" y="473"/>
                      <a:pt x="11184" y="0"/>
                      <a:pt x="106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32"/>
              <p:cNvSpPr/>
              <p:nvPr/>
            </p:nvSpPr>
            <p:spPr>
              <a:xfrm>
                <a:off x="-5546975" y="4250400"/>
                <a:ext cx="160700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6428" h="1324" extrusionOk="0">
                    <a:moveTo>
                      <a:pt x="1544" y="0"/>
                    </a:moveTo>
                    <a:lnTo>
                      <a:pt x="1386" y="662"/>
                    </a:lnTo>
                    <a:lnTo>
                      <a:pt x="473" y="662"/>
                    </a:lnTo>
                    <a:cubicBezTo>
                      <a:pt x="32" y="662"/>
                      <a:pt x="0" y="1323"/>
                      <a:pt x="473" y="1323"/>
                    </a:cubicBezTo>
                    <a:lnTo>
                      <a:pt x="5955" y="1323"/>
                    </a:lnTo>
                    <a:cubicBezTo>
                      <a:pt x="6427" y="1323"/>
                      <a:pt x="6427" y="662"/>
                      <a:pt x="5986" y="662"/>
                    </a:cubicBezTo>
                    <a:lnTo>
                      <a:pt x="5072" y="662"/>
                    </a:lnTo>
                    <a:lnTo>
                      <a:pt x="49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9" name="Google Shape;229;p32"/>
          <p:cNvGrpSpPr/>
          <p:nvPr/>
        </p:nvGrpSpPr>
        <p:grpSpPr>
          <a:xfrm>
            <a:off x="1576050" y="1853650"/>
            <a:ext cx="644700" cy="644700"/>
            <a:chOff x="1576050" y="1853650"/>
            <a:chExt cx="644700" cy="644700"/>
          </a:xfrm>
        </p:grpSpPr>
        <p:sp>
          <p:nvSpPr>
            <p:cNvPr id="230" name="Google Shape;230;p32"/>
            <p:cNvSpPr/>
            <p:nvPr/>
          </p:nvSpPr>
          <p:spPr>
            <a:xfrm>
              <a:off x="1576050" y="1853650"/>
              <a:ext cx="644700" cy="6447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1" name="Google Shape;231;p32"/>
            <p:cNvGrpSpPr/>
            <p:nvPr/>
          </p:nvGrpSpPr>
          <p:grpSpPr>
            <a:xfrm>
              <a:off x="1733606" y="2012194"/>
              <a:ext cx="329595" cy="327598"/>
              <a:chOff x="-6689825" y="3992050"/>
              <a:chExt cx="293025" cy="291250"/>
            </a:xfrm>
          </p:grpSpPr>
          <p:sp>
            <p:nvSpPr>
              <p:cNvPr id="232" name="Google Shape;232;p32"/>
              <p:cNvSpPr/>
              <p:nvPr/>
            </p:nvSpPr>
            <p:spPr>
              <a:xfrm>
                <a:off x="-6547275" y="3992050"/>
                <a:ext cx="30750" cy="65400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2616" extrusionOk="0">
                    <a:moveTo>
                      <a:pt x="1229" y="1"/>
                    </a:moveTo>
                    <a:cubicBezTo>
                      <a:pt x="757" y="379"/>
                      <a:pt x="284" y="1355"/>
                      <a:pt x="1" y="2616"/>
                    </a:cubicBezTo>
                    <a:lnTo>
                      <a:pt x="1229" y="2616"/>
                    </a:lnTo>
                    <a:lnTo>
                      <a:pt x="12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32"/>
              <p:cNvSpPr/>
              <p:nvPr/>
            </p:nvSpPr>
            <p:spPr>
              <a:xfrm>
                <a:off x="-6547275" y="4143275"/>
                <a:ext cx="30750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2584" extrusionOk="0">
                    <a:moveTo>
                      <a:pt x="1" y="1"/>
                    </a:moveTo>
                    <a:cubicBezTo>
                      <a:pt x="284" y="1261"/>
                      <a:pt x="757" y="2237"/>
                      <a:pt x="1229" y="2584"/>
                    </a:cubicBezTo>
                    <a:lnTo>
                      <a:pt x="12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32"/>
              <p:cNvSpPr/>
              <p:nvPr/>
            </p:nvSpPr>
            <p:spPr>
              <a:xfrm>
                <a:off x="-6551200" y="4073975"/>
                <a:ext cx="3467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2048" extrusionOk="0">
                    <a:moveTo>
                      <a:pt x="63" y="0"/>
                    </a:moveTo>
                    <a:cubicBezTo>
                      <a:pt x="0" y="725"/>
                      <a:pt x="0" y="1355"/>
                      <a:pt x="63" y="2048"/>
                    </a:cubicBezTo>
                    <a:lnTo>
                      <a:pt x="1386" y="2048"/>
                    </a:lnTo>
                    <a:lnTo>
                      <a:pt x="13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32"/>
              <p:cNvSpPr/>
              <p:nvPr/>
            </p:nvSpPr>
            <p:spPr>
              <a:xfrm>
                <a:off x="-6475600" y="3994425"/>
                <a:ext cx="70125" cy="630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521" extrusionOk="0">
                    <a:moveTo>
                      <a:pt x="1" y="0"/>
                    </a:moveTo>
                    <a:cubicBezTo>
                      <a:pt x="442" y="630"/>
                      <a:pt x="757" y="1512"/>
                      <a:pt x="946" y="2521"/>
                    </a:cubicBezTo>
                    <a:lnTo>
                      <a:pt x="2805" y="2521"/>
                    </a:lnTo>
                    <a:cubicBezTo>
                      <a:pt x="2301" y="1292"/>
                      <a:pt x="1261" y="347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32"/>
              <p:cNvSpPr/>
              <p:nvPr/>
            </p:nvSpPr>
            <p:spPr>
              <a:xfrm>
                <a:off x="-6449600" y="4073975"/>
                <a:ext cx="5280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2048" extrusionOk="0">
                    <a:moveTo>
                      <a:pt x="0" y="0"/>
                    </a:moveTo>
                    <a:cubicBezTo>
                      <a:pt x="63" y="725"/>
                      <a:pt x="63" y="1355"/>
                      <a:pt x="0" y="2048"/>
                    </a:cubicBezTo>
                    <a:lnTo>
                      <a:pt x="1954" y="2048"/>
                    </a:lnTo>
                    <a:cubicBezTo>
                      <a:pt x="2048" y="1733"/>
                      <a:pt x="2080" y="1386"/>
                      <a:pt x="2080" y="1040"/>
                    </a:cubicBezTo>
                    <a:cubicBezTo>
                      <a:pt x="2111" y="662"/>
                      <a:pt x="2048" y="347"/>
                      <a:pt x="19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32"/>
              <p:cNvSpPr/>
              <p:nvPr/>
            </p:nvSpPr>
            <p:spPr>
              <a:xfrm>
                <a:off x="-6500000" y="3992050"/>
                <a:ext cx="30725" cy="6540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2616" extrusionOk="0">
                    <a:moveTo>
                      <a:pt x="0" y="1"/>
                    </a:moveTo>
                    <a:lnTo>
                      <a:pt x="0" y="2616"/>
                    </a:lnTo>
                    <a:lnTo>
                      <a:pt x="1229" y="2616"/>
                    </a:lnTo>
                    <a:cubicBezTo>
                      <a:pt x="977" y="1355"/>
                      <a:pt x="473" y="379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32"/>
              <p:cNvSpPr/>
              <p:nvPr/>
            </p:nvSpPr>
            <p:spPr>
              <a:xfrm>
                <a:off x="-6500000" y="4143275"/>
                <a:ext cx="30725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2584" extrusionOk="0">
                    <a:moveTo>
                      <a:pt x="0" y="1"/>
                    </a:moveTo>
                    <a:lnTo>
                      <a:pt x="0" y="2584"/>
                    </a:lnTo>
                    <a:cubicBezTo>
                      <a:pt x="473" y="2237"/>
                      <a:pt x="945" y="1261"/>
                      <a:pt x="12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32"/>
              <p:cNvSpPr/>
              <p:nvPr/>
            </p:nvSpPr>
            <p:spPr>
              <a:xfrm>
                <a:off x="-6689825" y="4141700"/>
                <a:ext cx="149675" cy="141600"/>
              </a:xfrm>
              <a:custGeom>
                <a:avLst/>
                <a:gdLst/>
                <a:ahLst/>
                <a:cxnLst/>
                <a:rect l="l" t="t" r="r" b="b"/>
                <a:pathLst>
                  <a:path w="5987" h="5664" extrusionOk="0">
                    <a:moveTo>
                      <a:pt x="3182" y="1"/>
                    </a:moveTo>
                    <a:cubicBezTo>
                      <a:pt x="3371" y="442"/>
                      <a:pt x="3623" y="851"/>
                      <a:pt x="3938" y="1198"/>
                    </a:cubicBezTo>
                    <a:lnTo>
                      <a:pt x="3088" y="2017"/>
                    </a:lnTo>
                    <a:cubicBezTo>
                      <a:pt x="2946" y="1946"/>
                      <a:pt x="2791" y="1911"/>
                      <a:pt x="2638" y="1911"/>
                    </a:cubicBezTo>
                    <a:cubicBezTo>
                      <a:pt x="2382" y="1911"/>
                      <a:pt x="2131" y="2009"/>
                      <a:pt x="1954" y="2206"/>
                    </a:cubicBezTo>
                    <a:lnTo>
                      <a:pt x="378" y="3907"/>
                    </a:lnTo>
                    <a:cubicBezTo>
                      <a:pt x="0" y="4317"/>
                      <a:pt x="0" y="4978"/>
                      <a:pt x="378" y="5356"/>
                    </a:cubicBezTo>
                    <a:cubicBezTo>
                      <a:pt x="583" y="5561"/>
                      <a:pt x="851" y="5664"/>
                      <a:pt x="1115" y="5664"/>
                    </a:cubicBezTo>
                    <a:cubicBezTo>
                      <a:pt x="1379" y="5664"/>
                      <a:pt x="1639" y="5561"/>
                      <a:pt x="1828" y="5356"/>
                    </a:cubicBezTo>
                    <a:lnTo>
                      <a:pt x="3403" y="3687"/>
                    </a:lnTo>
                    <a:cubicBezTo>
                      <a:pt x="3718" y="3372"/>
                      <a:pt x="3781" y="2899"/>
                      <a:pt x="3623" y="2521"/>
                    </a:cubicBezTo>
                    <a:lnTo>
                      <a:pt x="4443" y="1702"/>
                    </a:lnTo>
                    <a:cubicBezTo>
                      <a:pt x="4821" y="2111"/>
                      <a:pt x="5388" y="2426"/>
                      <a:pt x="5986" y="2584"/>
                    </a:cubicBezTo>
                    <a:cubicBezTo>
                      <a:pt x="5545" y="1954"/>
                      <a:pt x="5230" y="1040"/>
                      <a:pt x="50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32"/>
              <p:cNvSpPr/>
              <p:nvPr/>
            </p:nvSpPr>
            <p:spPr>
              <a:xfrm>
                <a:off x="-6475600" y="4141700"/>
                <a:ext cx="70125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584" extrusionOk="0">
                    <a:moveTo>
                      <a:pt x="946" y="1"/>
                    </a:moveTo>
                    <a:cubicBezTo>
                      <a:pt x="757" y="1040"/>
                      <a:pt x="442" y="1954"/>
                      <a:pt x="1" y="2584"/>
                    </a:cubicBezTo>
                    <a:cubicBezTo>
                      <a:pt x="1261" y="2174"/>
                      <a:pt x="2301" y="1229"/>
                      <a:pt x="280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32"/>
              <p:cNvSpPr/>
              <p:nvPr/>
            </p:nvSpPr>
            <p:spPr>
              <a:xfrm>
                <a:off x="-6618950" y="4073975"/>
                <a:ext cx="5202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2048" extrusionOk="0">
                    <a:moveTo>
                      <a:pt x="95" y="0"/>
                    </a:moveTo>
                    <a:cubicBezTo>
                      <a:pt x="32" y="315"/>
                      <a:pt x="1" y="662"/>
                      <a:pt x="1" y="1040"/>
                    </a:cubicBezTo>
                    <a:cubicBezTo>
                      <a:pt x="1" y="1386"/>
                      <a:pt x="32" y="1733"/>
                      <a:pt x="95" y="2048"/>
                    </a:cubicBezTo>
                    <a:lnTo>
                      <a:pt x="2080" y="2048"/>
                    </a:lnTo>
                    <a:cubicBezTo>
                      <a:pt x="1986" y="1355"/>
                      <a:pt x="1986" y="725"/>
                      <a:pt x="20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32"/>
              <p:cNvSpPr/>
              <p:nvPr/>
            </p:nvSpPr>
            <p:spPr>
              <a:xfrm>
                <a:off x="-6610275" y="3992850"/>
                <a:ext cx="70125" cy="630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521" extrusionOk="0">
                    <a:moveTo>
                      <a:pt x="2804" y="0"/>
                    </a:moveTo>
                    <a:lnTo>
                      <a:pt x="2804" y="0"/>
                    </a:lnTo>
                    <a:cubicBezTo>
                      <a:pt x="1544" y="410"/>
                      <a:pt x="504" y="1355"/>
                      <a:pt x="0" y="2521"/>
                    </a:cubicBezTo>
                    <a:lnTo>
                      <a:pt x="1859" y="2521"/>
                    </a:lnTo>
                    <a:cubicBezTo>
                      <a:pt x="2017" y="1575"/>
                      <a:pt x="2363" y="693"/>
                      <a:pt x="28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32"/>
              <p:cNvSpPr/>
              <p:nvPr/>
            </p:nvSpPr>
            <p:spPr>
              <a:xfrm>
                <a:off x="-6500000" y="4073975"/>
                <a:ext cx="354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048" extrusionOk="0">
                    <a:moveTo>
                      <a:pt x="0" y="0"/>
                    </a:moveTo>
                    <a:lnTo>
                      <a:pt x="0" y="2048"/>
                    </a:lnTo>
                    <a:lnTo>
                      <a:pt x="1292" y="2048"/>
                    </a:lnTo>
                    <a:cubicBezTo>
                      <a:pt x="1418" y="1355"/>
                      <a:pt x="1418" y="725"/>
                      <a:pt x="12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4" name="Google Shape;244;p32"/>
          <p:cNvGrpSpPr/>
          <p:nvPr/>
        </p:nvGrpSpPr>
        <p:grpSpPr>
          <a:xfrm>
            <a:off x="6923250" y="1855160"/>
            <a:ext cx="644700" cy="644700"/>
            <a:chOff x="6923250" y="1855160"/>
            <a:chExt cx="644700" cy="644700"/>
          </a:xfrm>
        </p:grpSpPr>
        <p:sp>
          <p:nvSpPr>
            <p:cNvPr id="245" name="Google Shape;245;p32"/>
            <p:cNvSpPr/>
            <p:nvPr/>
          </p:nvSpPr>
          <p:spPr>
            <a:xfrm>
              <a:off x="6923250" y="1855160"/>
              <a:ext cx="644700" cy="6447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6" name="Google Shape;246;p32"/>
            <p:cNvGrpSpPr/>
            <p:nvPr/>
          </p:nvGrpSpPr>
          <p:grpSpPr>
            <a:xfrm>
              <a:off x="7080796" y="2013156"/>
              <a:ext cx="330494" cy="328723"/>
              <a:chOff x="-3031325" y="3597450"/>
              <a:chExt cx="293825" cy="292250"/>
            </a:xfrm>
          </p:grpSpPr>
          <p:sp>
            <p:nvSpPr>
              <p:cNvPr id="247" name="Google Shape;247;p32"/>
              <p:cNvSpPr/>
              <p:nvPr/>
            </p:nvSpPr>
            <p:spPr>
              <a:xfrm>
                <a:off x="-3029750" y="3597450"/>
                <a:ext cx="292250" cy="67775"/>
              </a:xfrm>
              <a:custGeom>
                <a:avLst/>
                <a:gdLst/>
                <a:ahLst/>
                <a:cxnLst/>
                <a:rect l="l" t="t" r="r" b="b"/>
                <a:pathLst>
                  <a:path w="11690" h="2711" extrusionOk="0">
                    <a:moveTo>
                      <a:pt x="1702" y="1387"/>
                    </a:moveTo>
                    <a:cubicBezTo>
                      <a:pt x="1891" y="1387"/>
                      <a:pt x="2049" y="1545"/>
                      <a:pt x="2049" y="1734"/>
                    </a:cubicBezTo>
                    <a:cubicBezTo>
                      <a:pt x="2049" y="1923"/>
                      <a:pt x="1891" y="2080"/>
                      <a:pt x="1702" y="2080"/>
                    </a:cubicBezTo>
                    <a:cubicBezTo>
                      <a:pt x="1513" y="2080"/>
                      <a:pt x="1356" y="1923"/>
                      <a:pt x="1356" y="1734"/>
                    </a:cubicBezTo>
                    <a:cubicBezTo>
                      <a:pt x="1356" y="1545"/>
                      <a:pt x="1513" y="1387"/>
                      <a:pt x="1702" y="1387"/>
                    </a:cubicBezTo>
                    <a:close/>
                    <a:moveTo>
                      <a:pt x="3120" y="1387"/>
                    </a:moveTo>
                    <a:cubicBezTo>
                      <a:pt x="3309" y="1387"/>
                      <a:pt x="3466" y="1545"/>
                      <a:pt x="3466" y="1734"/>
                    </a:cubicBezTo>
                    <a:cubicBezTo>
                      <a:pt x="3466" y="1923"/>
                      <a:pt x="3309" y="2080"/>
                      <a:pt x="3120" y="2080"/>
                    </a:cubicBezTo>
                    <a:cubicBezTo>
                      <a:pt x="2931" y="2080"/>
                      <a:pt x="2773" y="1923"/>
                      <a:pt x="2773" y="1734"/>
                    </a:cubicBezTo>
                    <a:cubicBezTo>
                      <a:pt x="2773" y="1545"/>
                      <a:pt x="2931" y="1387"/>
                      <a:pt x="3120" y="1387"/>
                    </a:cubicBezTo>
                    <a:close/>
                    <a:moveTo>
                      <a:pt x="9985" y="1417"/>
                    </a:moveTo>
                    <a:cubicBezTo>
                      <a:pt x="10400" y="1417"/>
                      <a:pt x="10449" y="2080"/>
                      <a:pt x="9956" y="2080"/>
                    </a:cubicBezTo>
                    <a:lnTo>
                      <a:pt x="5861" y="2080"/>
                    </a:lnTo>
                    <a:cubicBezTo>
                      <a:pt x="5451" y="2080"/>
                      <a:pt x="5388" y="1418"/>
                      <a:pt x="5861" y="1418"/>
                    </a:cubicBezTo>
                    <a:lnTo>
                      <a:pt x="9956" y="1418"/>
                    </a:lnTo>
                    <a:cubicBezTo>
                      <a:pt x="9966" y="1418"/>
                      <a:pt x="9976" y="1417"/>
                      <a:pt x="9985" y="1417"/>
                    </a:cubicBezTo>
                    <a:close/>
                    <a:moveTo>
                      <a:pt x="1041" y="1"/>
                    </a:moveTo>
                    <a:cubicBezTo>
                      <a:pt x="473" y="1"/>
                      <a:pt x="1" y="473"/>
                      <a:pt x="1" y="1040"/>
                    </a:cubicBezTo>
                    <a:lnTo>
                      <a:pt x="1" y="2710"/>
                    </a:lnTo>
                    <a:lnTo>
                      <a:pt x="11689" y="2710"/>
                    </a:lnTo>
                    <a:lnTo>
                      <a:pt x="11689" y="1040"/>
                    </a:lnTo>
                    <a:cubicBezTo>
                      <a:pt x="11658" y="473"/>
                      <a:pt x="11248" y="1"/>
                      <a:pt x="106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32"/>
              <p:cNvSpPr/>
              <p:nvPr/>
            </p:nvSpPr>
            <p:spPr>
              <a:xfrm>
                <a:off x="-3031325" y="3687250"/>
                <a:ext cx="292250" cy="153600"/>
              </a:xfrm>
              <a:custGeom>
                <a:avLst/>
                <a:gdLst/>
                <a:ahLst/>
                <a:cxnLst/>
                <a:rect l="l" t="t" r="r" b="b"/>
                <a:pathLst>
                  <a:path w="11690" h="6144" extrusionOk="0">
                    <a:moveTo>
                      <a:pt x="1" y="0"/>
                    </a:moveTo>
                    <a:lnTo>
                      <a:pt x="1" y="5104"/>
                    </a:lnTo>
                    <a:lnTo>
                      <a:pt x="64" y="5104"/>
                    </a:lnTo>
                    <a:cubicBezTo>
                      <a:pt x="64" y="5671"/>
                      <a:pt x="536" y="6144"/>
                      <a:pt x="1104" y="6144"/>
                    </a:cubicBezTo>
                    <a:lnTo>
                      <a:pt x="4475" y="6144"/>
                    </a:lnTo>
                    <a:cubicBezTo>
                      <a:pt x="4317" y="5671"/>
                      <a:pt x="4223" y="5199"/>
                      <a:pt x="4223" y="4695"/>
                    </a:cubicBezTo>
                    <a:lnTo>
                      <a:pt x="4223" y="2395"/>
                    </a:lnTo>
                    <a:cubicBezTo>
                      <a:pt x="4223" y="1790"/>
                      <a:pt x="4686" y="1366"/>
                      <a:pt x="5227" y="1366"/>
                    </a:cubicBezTo>
                    <a:cubicBezTo>
                      <a:pt x="5362" y="1366"/>
                      <a:pt x="5502" y="1393"/>
                      <a:pt x="5640" y="1450"/>
                    </a:cubicBezTo>
                    <a:cubicBezTo>
                      <a:pt x="5735" y="1481"/>
                      <a:pt x="5861" y="1544"/>
                      <a:pt x="5987" y="1544"/>
                    </a:cubicBezTo>
                    <a:cubicBezTo>
                      <a:pt x="6144" y="1544"/>
                      <a:pt x="6365" y="1450"/>
                      <a:pt x="6900" y="977"/>
                    </a:cubicBezTo>
                    <a:cubicBezTo>
                      <a:pt x="7090" y="788"/>
                      <a:pt x="7349" y="693"/>
                      <a:pt x="7613" y="693"/>
                    </a:cubicBezTo>
                    <a:cubicBezTo>
                      <a:pt x="7877" y="693"/>
                      <a:pt x="8145" y="788"/>
                      <a:pt x="8350" y="977"/>
                    </a:cubicBezTo>
                    <a:cubicBezTo>
                      <a:pt x="8822" y="1450"/>
                      <a:pt x="9106" y="1544"/>
                      <a:pt x="9263" y="1544"/>
                    </a:cubicBezTo>
                    <a:cubicBezTo>
                      <a:pt x="9358" y="1544"/>
                      <a:pt x="9484" y="1481"/>
                      <a:pt x="9610" y="1450"/>
                    </a:cubicBezTo>
                    <a:cubicBezTo>
                      <a:pt x="9742" y="1393"/>
                      <a:pt x="9878" y="1366"/>
                      <a:pt x="10011" y="1366"/>
                    </a:cubicBezTo>
                    <a:cubicBezTo>
                      <a:pt x="10544" y="1366"/>
                      <a:pt x="11028" y="1790"/>
                      <a:pt x="11028" y="2395"/>
                    </a:cubicBezTo>
                    <a:lnTo>
                      <a:pt x="11028" y="4695"/>
                    </a:lnTo>
                    <a:cubicBezTo>
                      <a:pt x="11028" y="5199"/>
                      <a:pt x="10933" y="5671"/>
                      <a:pt x="10744" y="6144"/>
                    </a:cubicBezTo>
                    <a:cubicBezTo>
                      <a:pt x="11248" y="6112"/>
                      <a:pt x="11689" y="5671"/>
                      <a:pt x="11689" y="5104"/>
                    </a:cubicBezTo>
                    <a:lnTo>
                      <a:pt x="1168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2"/>
              <p:cNvSpPr/>
              <p:nvPr/>
            </p:nvSpPr>
            <p:spPr>
              <a:xfrm>
                <a:off x="-2908450" y="3724275"/>
                <a:ext cx="59900" cy="164625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585" extrusionOk="0">
                    <a:moveTo>
                      <a:pt x="2395" y="0"/>
                    </a:moveTo>
                    <a:cubicBezTo>
                      <a:pt x="1904" y="491"/>
                      <a:pt x="1500" y="721"/>
                      <a:pt x="1085" y="721"/>
                    </a:cubicBezTo>
                    <a:cubicBezTo>
                      <a:pt x="887" y="721"/>
                      <a:pt x="687" y="669"/>
                      <a:pt x="473" y="567"/>
                    </a:cubicBezTo>
                    <a:cubicBezTo>
                      <a:pt x="423" y="548"/>
                      <a:pt x="374" y="539"/>
                      <a:pt x="327" y="539"/>
                    </a:cubicBezTo>
                    <a:cubicBezTo>
                      <a:pt x="142" y="539"/>
                      <a:pt x="1" y="681"/>
                      <a:pt x="1" y="882"/>
                    </a:cubicBezTo>
                    <a:lnTo>
                      <a:pt x="1" y="3214"/>
                    </a:lnTo>
                    <a:cubicBezTo>
                      <a:pt x="1" y="3718"/>
                      <a:pt x="127" y="4222"/>
                      <a:pt x="316" y="4663"/>
                    </a:cubicBezTo>
                    <a:cubicBezTo>
                      <a:pt x="725" y="5513"/>
                      <a:pt x="1387" y="6238"/>
                      <a:pt x="2395" y="6585"/>
                    </a:cubicBezTo>
                    <a:lnTo>
                      <a:pt x="239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32"/>
              <p:cNvSpPr/>
              <p:nvPr/>
            </p:nvSpPr>
            <p:spPr>
              <a:xfrm>
                <a:off x="-2831250" y="3725850"/>
                <a:ext cx="59875" cy="163850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6554" extrusionOk="0">
                    <a:moveTo>
                      <a:pt x="0" y="0"/>
                    </a:moveTo>
                    <a:lnTo>
                      <a:pt x="0" y="6553"/>
                    </a:lnTo>
                    <a:cubicBezTo>
                      <a:pt x="1008" y="6175"/>
                      <a:pt x="1670" y="5450"/>
                      <a:pt x="2079" y="4631"/>
                    </a:cubicBezTo>
                    <a:cubicBezTo>
                      <a:pt x="2269" y="4159"/>
                      <a:pt x="2395" y="3686"/>
                      <a:pt x="2395" y="3182"/>
                    </a:cubicBezTo>
                    <a:lnTo>
                      <a:pt x="2395" y="851"/>
                    </a:lnTo>
                    <a:cubicBezTo>
                      <a:pt x="2395" y="623"/>
                      <a:pt x="2212" y="477"/>
                      <a:pt x="2042" y="477"/>
                    </a:cubicBezTo>
                    <a:cubicBezTo>
                      <a:pt x="2000" y="477"/>
                      <a:pt x="1959" y="485"/>
                      <a:pt x="1922" y="504"/>
                    </a:cubicBezTo>
                    <a:cubicBezTo>
                      <a:pt x="1704" y="598"/>
                      <a:pt x="1496" y="647"/>
                      <a:pt x="1291" y="647"/>
                    </a:cubicBezTo>
                    <a:cubicBezTo>
                      <a:pt x="873" y="647"/>
                      <a:pt x="465" y="44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1" name="Google Shape;251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33"/>
          <p:cNvGrpSpPr/>
          <p:nvPr/>
        </p:nvGrpSpPr>
        <p:grpSpPr>
          <a:xfrm rot="10800000" flipH="1">
            <a:off x="7111524" y="1892798"/>
            <a:ext cx="3246185" cy="1304428"/>
            <a:chOff x="720004" y="2341741"/>
            <a:chExt cx="2120581" cy="1457950"/>
          </a:xfrm>
        </p:grpSpPr>
        <p:sp>
          <p:nvSpPr>
            <p:cNvPr id="257" name="Google Shape;257;p33"/>
            <p:cNvSpPr/>
            <p:nvPr/>
          </p:nvSpPr>
          <p:spPr>
            <a:xfrm>
              <a:off x="720004" y="2913790"/>
              <a:ext cx="820800" cy="885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8" name="Google Shape;258;p33"/>
            <p:cNvCxnSpPr/>
            <p:nvPr/>
          </p:nvCxnSpPr>
          <p:spPr>
            <a:xfrm rot="10800000">
              <a:off x="2840585" y="2341741"/>
              <a:ext cx="0" cy="102300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9" name="Google Shape;259;p3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ETAPES DU PROJET</a:t>
            </a:r>
            <a:endParaRPr/>
          </a:p>
        </p:txBody>
      </p:sp>
      <p:grpSp>
        <p:nvGrpSpPr>
          <p:cNvPr id="260" name="Google Shape;260;p33"/>
          <p:cNvGrpSpPr/>
          <p:nvPr/>
        </p:nvGrpSpPr>
        <p:grpSpPr>
          <a:xfrm>
            <a:off x="450331" y="2637007"/>
            <a:ext cx="2952491" cy="1290901"/>
            <a:chOff x="720000" y="2341741"/>
            <a:chExt cx="2120585" cy="1442831"/>
          </a:xfrm>
        </p:grpSpPr>
        <p:sp>
          <p:nvSpPr>
            <p:cNvPr id="261" name="Google Shape;261;p33"/>
            <p:cNvSpPr/>
            <p:nvPr/>
          </p:nvSpPr>
          <p:spPr>
            <a:xfrm>
              <a:off x="720000" y="2898672"/>
              <a:ext cx="885900" cy="885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2" name="Google Shape;262;p33"/>
            <p:cNvCxnSpPr/>
            <p:nvPr/>
          </p:nvCxnSpPr>
          <p:spPr>
            <a:xfrm>
              <a:off x="1143010" y="3361375"/>
              <a:ext cx="1695900" cy="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" name="Google Shape;263;p33"/>
            <p:cNvCxnSpPr/>
            <p:nvPr/>
          </p:nvCxnSpPr>
          <p:spPr>
            <a:xfrm rot="10800000">
              <a:off x="2840585" y="2341741"/>
              <a:ext cx="0" cy="102300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4" name="Google Shape;264;p33"/>
          <p:cNvGrpSpPr/>
          <p:nvPr/>
        </p:nvGrpSpPr>
        <p:grpSpPr>
          <a:xfrm rot="10800000" flipH="1">
            <a:off x="2310924" y="1892798"/>
            <a:ext cx="3246185" cy="1304428"/>
            <a:chOff x="720004" y="2341741"/>
            <a:chExt cx="2120581" cy="1457950"/>
          </a:xfrm>
        </p:grpSpPr>
        <p:sp>
          <p:nvSpPr>
            <p:cNvPr id="265" name="Google Shape;265;p33"/>
            <p:cNvSpPr/>
            <p:nvPr/>
          </p:nvSpPr>
          <p:spPr>
            <a:xfrm>
              <a:off x="720004" y="2913790"/>
              <a:ext cx="820800" cy="885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6" name="Google Shape;266;p33"/>
            <p:cNvCxnSpPr/>
            <p:nvPr/>
          </p:nvCxnSpPr>
          <p:spPr>
            <a:xfrm>
              <a:off x="1143010" y="3361375"/>
              <a:ext cx="1695900" cy="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33"/>
            <p:cNvCxnSpPr/>
            <p:nvPr/>
          </p:nvCxnSpPr>
          <p:spPr>
            <a:xfrm rot="10800000">
              <a:off x="2840585" y="2341741"/>
              <a:ext cx="0" cy="102300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8" name="Google Shape;268;p33"/>
          <p:cNvSpPr txBox="1"/>
          <p:nvPr/>
        </p:nvSpPr>
        <p:spPr>
          <a:xfrm>
            <a:off x="431643" y="3359001"/>
            <a:ext cx="12432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Etape 1</a:t>
            </a:r>
            <a:endParaRPr sz="1200" b="1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69" name="Google Shape;269;p33"/>
          <p:cNvSpPr txBox="1"/>
          <p:nvPr/>
        </p:nvSpPr>
        <p:spPr>
          <a:xfrm>
            <a:off x="0" y="3958152"/>
            <a:ext cx="22197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Récupérer les données depuis le cluster Hadoop</a:t>
            </a:r>
            <a:endParaRPr sz="12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0" name="Google Shape;270;p33"/>
          <p:cNvSpPr txBox="1"/>
          <p:nvPr/>
        </p:nvSpPr>
        <p:spPr>
          <a:xfrm>
            <a:off x="2315477" y="2099588"/>
            <a:ext cx="11754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Etape 2</a:t>
            </a:r>
            <a:endParaRPr sz="1200" b="1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grpSp>
        <p:nvGrpSpPr>
          <p:cNvPr id="271" name="Google Shape;271;p33"/>
          <p:cNvGrpSpPr/>
          <p:nvPr/>
        </p:nvGrpSpPr>
        <p:grpSpPr>
          <a:xfrm>
            <a:off x="4474156" y="2679557"/>
            <a:ext cx="2952491" cy="1290901"/>
            <a:chOff x="720000" y="2341741"/>
            <a:chExt cx="2120585" cy="1442831"/>
          </a:xfrm>
        </p:grpSpPr>
        <p:sp>
          <p:nvSpPr>
            <p:cNvPr id="272" name="Google Shape;272;p33"/>
            <p:cNvSpPr/>
            <p:nvPr/>
          </p:nvSpPr>
          <p:spPr>
            <a:xfrm>
              <a:off x="720000" y="2898672"/>
              <a:ext cx="885900" cy="885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3" name="Google Shape;273;p33"/>
            <p:cNvCxnSpPr/>
            <p:nvPr/>
          </p:nvCxnSpPr>
          <p:spPr>
            <a:xfrm>
              <a:off x="1143010" y="3361375"/>
              <a:ext cx="1695900" cy="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4" name="Google Shape;274;p33"/>
            <p:cNvCxnSpPr/>
            <p:nvPr/>
          </p:nvCxnSpPr>
          <p:spPr>
            <a:xfrm rot="10800000">
              <a:off x="2840585" y="2341741"/>
              <a:ext cx="0" cy="102300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5" name="Google Shape;275;p33"/>
          <p:cNvSpPr txBox="1"/>
          <p:nvPr/>
        </p:nvSpPr>
        <p:spPr>
          <a:xfrm>
            <a:off x="4474143" y="3372226"/>
            <a:ext cx="12432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Etape </a:t>
            </a:r>
            <a:r>
              <a:rPr lang="en" sz="1200"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3</a:t>
            </a:r>
            <a:endParaRPr sz="1200" b="1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76" name="Google Shape;276;p33"/>
          <p:cNvSpPr txBox="1"/>
          <p:nvPr/>
        </p:nvSpPr>
        <p:spPr>
          <a:xfrm>
            <a:off x="2006325" y="1247250"/>
            <a:ext cx="17937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Chiffrer les données et les envoyer vers notre instance EC2</a:t>
            </a:r>
            <a:endParaRPr sz="12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7" name="Google Shape;277;p33"/>
          <p:cNvSpPr txBox="1"/>
          <p:nvPr/>
        </p:nvSpPr>
        <p:spPr>
          <a:xfrm>
            <a:off x="7116077" y="2099588"/>
            <a:ext cx="11754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Etape </a:t>
            </a:r>
            <a:r>
              <a:rPr lang="en" sz="1200"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4</a:t>
            </a:r>
            <a:endParaRPr sz="1200" b="1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78" name="Google Shape;278;p33"/>
          <p:cNvSpPr txBox="1"/>
          <p:nvPr/>
        </p:nvSpPr>
        <p:spPr>
          <a:xfrm>
            <a:off x="4182925" y="4034350"/>
            <a:ext cx="17025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Prédiction des données à l’aide d’algorithmes Python</a:t>
            </a:r>
            <a:endParaRPr sz="12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9" name="Google Shape;279;p33"/>
          <p:cNvSpPr txBox="1"/>
          <p:nvPr/>
        </p:nvSpPr>
        <p:spPr>
          <a:xfrm>
            <a:off x="6655125" y="1252575"/>
            <a:ext cx="20973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Récupérer et stocker le résultat dans une base Mongodb</a:t>
            </a:r>
            <a:endParaRPr sz="12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80" name="Google Shape;2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128" y="2679550"/>
            <a:ext cx="689197" cy="5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252" y="2809884"/>
            <a:ext cx="1023325" cy="649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037034">
            <a:off x="8123886" y="1788737"/>
            <a:ext cx="746076" cy="74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20300" y="2241083"/>
            <a:ext cx="1923116" cy="868242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REALISATIONS</a:t>
            </a:r>
            <a:endParaRPr/>
          </a:p>
        </p:txBody>
      </p:sp>
      <p:sp>
        <p:nvSpPr>
          <p:cNvPr id="290" name="Google Shape;290;p34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Travaux effectués</a:t>
            </a:r>
            <a:endParaRPr/>
          </a:p>
        </p:txBody>
      </p:sp>
      <p:sp>
        <p:nvSpPr>
          <p:cNvPr id="291" name="Google Shape;291;p34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92" name="Google Shape;292;p34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 txBox="1">
            <a:spLocks noGrp="1"/>
          </p:cNvSpPr>
          <p:nvPr>
            <p:ph type="ctrTitle" idx="2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Récupération des données</a:t>
            </a:r>
            <a:endParaRPr/>
          </a:p>
        </p:txBody>
      </p:sp>
      <p:sp>
        <p:nvSpPr>
          <p:cNvPr id="299" name="Google Shape;299;p35"/>
          <p:cNvSpPr txBox="1">
            <a:spLocks noGrp="1"/>
          </p:cNvSpPr>
          <p:nvPr>
            <p:ph type="subTitle" idx="1"/>
          </p:nvPr>
        </p:nvSpPr>
        <p:spPr>
          <a:xfrm>
            <a:off x="1004625" y="2587075"/>
            <a:ext cx="3080400" cy="23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600"/>
              <a:t>Installation des données sur Hadoop </a:t>
            </a:r>
            <a:r>
              <a:rPr lang="en" sz="1600" i="1"/>
              <a:t>(upload direct)</a:t>
            </a:r>
            <a:endParaRPr sz="1600" i="1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600"/>
              <a:t>Rapatriement en local par script </a:t>
            </a:r>
            <a:r>
              <a:rPr lang="en" sz="1600" i="1"/>
              <a:t>(hdfs dfs -get)</a:t>
            </a:r>
            <a:endParaRPr sz="1600" i="1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600"/>
              <a:t>Envoi des données sur une instance EC2 d’AWS </a:t>
            </a:r>
            <a:r>
              <a:rPr lang="en" sz="1600" i="1"/>
              <a:t>(scp)</a:t>
            </a:r>
            <a:endParaRPr sz="16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5"/>
          <p:cNvSpPr txBox="1">
            <a:spLocks noGrp="1"/>
          </p:cNvSpPr>
          <p:nvPr>
            <p:ph type="ctrTitle"/>
          </p:nvPr>
        </p:nvSpPr>
        <p:spPr>
          <a:xfrm>
            <a:off x="972075" y="1911327"/>
            <a:ext cx="2673600" cy="4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Utilisation de Hadoop, AWS et de scripts</a:t>
            </a:r>
            <a:endParaRPr sz="1600"/>
          </a:p>
        </p:txBody>
      </p:sp>
      <p:pic>
        <p:nvPicPr>
          <p:cNvPr id="301" name="Google Shape;301;p35"/>
          <p:cNvPicPr preferRelativeResize="0"/>
          <p:nvPr/>
        </p:nvPicPr>
        <p:blipFill rotWithShape="1">
          <a:blip r:embed="rId3">
            <a:alphaModFix/>
          </a:blip>
          <a:srcRect r="56580"/>
          <a:stretch/>
        </p:blipFill>
        <p:spPr>
          <a:xfrm>
            <a:off x="5297621" y="1666351"/>
            <a:ext cx="1103794" cy="2619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0076" y="1400801"/>
            <a:ext cx="1294788" cy="846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316072" y="1977464"/>
            <a:ext cx="2438470" cy="2512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5"/>
          <p:cNvPicPr preferRelativeResize="0"/>
          <p:nvPr/>
        </p:nvPicPr>
        <p:blipFill rotWithShape="1">
          <a:blip r:embed="rId6">
            <a:alphaModFix/>
          </a:blip>
          <a:srcRect l="50946" t="7251" r="4087" b="48290"/>
          <a:stretch/>
        </p:blipFill>
        <p:spPr>
          <a:xfrm>
            <a:off x="7628723" y="1608236"/>
            <a:ext cx="1125827" cy="639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0850" y="3494376"/>
            <a:ext cx="1471100" cy="14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hlink"/>
                </a:solidFill>
              </a:rPr>
              <a:t>Mise en place de l'infrastructure AWS</a:t>
            </a:r>
            <a:endParaRPr>
              <a:solidFill>
                <a:schemeClr val="hlink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6"/>
          <p:cNvSpPr txBox="1">
            <a:spLocks noGrp="1"/>
          </p:cNvSpPr>
          <p:nvPr>
            <p:ph type="ctrTitle" idx="2"/>
          </p:nvPr>
        </p:nvSpPr>
        <p:spPr>
          <a:xfrm>
            <a:off x="1654399" y="1575850"/>
            <a:ext cx="24102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Creation Instance EC2</a:t>
            </a:r>
            <a:endParaRPr sz="1600"/>
          </a:p>
        </p:txBody>
      </p:sp>
      <p:sp>
        <p:nvSpPr>
          <p:cNvPr id="313" name="Google Shape;313;p36"/>
          <p:cNvSpPr txBox="1">
            <a:spLocks noGrp="1"/>
          </p:cNvSpPr>
          <p:nvPr>
            <p:ph type="subTitle" idx="1"/>
          </p:nvPr>
        </p:nvSpPr>
        <p:spPr>
          <a:xfrm>
            <a:off x="1562450" y="1946300"/>
            <a:ext cx="2365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Création d’un security group</a:t>
            </a: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Importation du script python traitant les données</a:t>
            </a: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Importation des données d’entrée</a:t>
            </a:r>
            <a:endParaRPr sz="1300"/>
          </a:p>
        </p:txBody>
      </p:sp>
      <p:sp>
        <p:nvSpPr>
          <p:cNvPr id="314" name="Google Shape;314;p36"/>
          <p:cNvSpPr txBox="1">
            <a:spLocks noGrp="1"/>
          </p:cNvSpPr>
          <p:nvPr>
            <p:ph type="ctrTitle" idx="3"/>
          </p:nvPr>
        </p:nvSpPr>
        <p:spPr>
          <a:xfrm>
            <a:off x="1654399" y="3494376"/>
            <a:ext cx="24102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Transport des données</a:t>
            </a:r>
            <a:endParaRPr sz="1600"/>
          </a:p>
        </p:txBody>
      </p:sp>
      <p:sp>
        <p:nvSpPr>
          <p:cNvPr id="315" name="Google Shape;315;p36"/>
          <p:cNvSpPr txBox="1">
            <a:spLocks noGrp="1"/>
          </p:cNvSpPr>
          <p:nvPr>
            <p:ph type="subTitle" idx="4"/>
          </p:nvPr>
        </p:nvSpPr>
        <p:spPr>
          <a:xfrm>
            <a:off x="1562450" y="3864826"/>
            <a:ext cx="2365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Scripts paramiko permettant d’accéder à l’instance EC2</a:t>
            </a: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hlink"/>
                </a:solidFill>
              </a:rPr>
              <a:t>Accès au données par scripts d’upload / téléchargement</a:t>
            </a:r>
            <a:endParaRPr sz="1300"/>
          </a:p>
        </p:txBody>
      </p:sp>
      <p:sp>
        <p:nvSpPr>
          <p:cNvPr id="316" name="Google Shape;316;p36"/>
          <p:cNvSpPr txBox="1">
            <a:spLocks noGrp="1"/>
          </p:cNvSpPr>
          <p:nvPr>
            <p:ph type="ctrTitle" idx="5"/>
          </p:nvPr>
        </p:nvSpPr>
        <p:spPr>
          <a:xfrm>
            <a:off x="5061540" y="1575850"/>
            <a:ext cx="24102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Creation Bucket S3</a:t>
            </a:r>
            <a:endParaRPr sz="1600"/>
          </a:p>
        </p:txBody>
      </p:sp>
      <p:sp>
        <p:nvSpPr>
          <p:cNvPr id="317" name="Google Shape;317;p36"/>
          <p:cNvSpPr txBox="1">
            <a:spLocks noGrp="1"/>
          </p:cNvSpPr>
          <p:nvPr>
            <p:ph type="subTitle" idx="6"/>
          </p:nvPr>
        </p:nvSpPr>
        <p:spPr>
          <a:xfrm>
            <a:off x="5081098" y="1946300"/>
            <a:ext cx="24825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Stockage des données en entrée et sortie de EC2</a:t>
            </a: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Permet de séparer l'application des données</a:t>
            </a: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318" name="Google Shape;318;p36"/>
          <p:cNvSpPr txBox="1">
            <a:spLocks noGrp="1"/>
          </p:cNvSpPr>
          <p:nvPr>
            <p:ph type="ctrTitle" idx="7"/>
          </p:nvPr>
        </p:nvSpPr>
        <p:spPr>
          <a:xfrm>
            <a:off x="5061540" y="3494376"/>
            <a:ext cx="24102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Mesures de sécurité</a:t>
            </a:r>
            <a:endParaRPr sz="1600"/>
          </a:p>
        </p:txBody>
      </p:sp>
      <p:sp>
        <p:nvSpPr>
          <p:cNvPr id="319" name="Google Shape;319;p36"/>
          <p:cNvSpPr txBox="1">
            <a:spLocks noGrp="1"/>
          </p:cNvSpPr>
          <p:nvPr>
            <p:ph type="subTitle" idx="8"/>
          </p:nvPr>
        </p:nvSpPr>
        <p:spPr>
          <a:xfrm>
            <a:off x="5081098" y="3864826"/>
            <a:ext cx="24825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Utilisation de tunnels SSH</a:t>
            </a: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Authentification Requise</a:t>
            </a: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Chiffrement des données</a:t>
            </a:r>
            <a:endParaRPr sz="1300"/>
          </a:p>
        </p:txBody>
      </p:sp>
      <p:cxnSp>
        <p:nvCxnSpPr>
          <p:cNvPr id="320" name="Google Shape;320;p36"/>
          <p:cNvCxnSpPr/>
          <p:nvPr/>
        </p:nvCxnSpPr>
        <p:spPr>
          <a:xfrm>
            <a:off x="4607925" y="1575850"/>
            <a:ext cx="0" cy="327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21" name="Google Shape;32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9811" y="1786775"/>
            <a:ext cx="1383477" cy="9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6"/>
          <p:cNvPicPr preferRelativeResize="0"/>
          <p:nvPr/>
        </p:nvPicPr>
        <p:blipFill rotWithShape="1">
          <a:blip r:embed="rId5">
            <a:alphaModFix/>
          </a:blip>
          <a:srcRect l="24334" t="19746" r="25810" b="15678"/>
          <a:stretch/>
        </p:blipFill>
        <p:spPr>
          <a:xfrm>
            <a:off x="331775" y="1786775"/>
            <a:ext cx="909275" cy="117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6"/>
          <p:cNvPicPr preferRelativeResize="0"/>
          <p:nvPr/>
        </p:nvPicPr>
        <p:blipFill rotWithShape="1">
          <a:blip r:embed="rId6">
            <a:alphaModFix/>
          </a:blip>
          <a:srcRect l="25324" r="26263"/>
          <a:stretch/>
        </p:blipFill>
        <p:spPr>
          <a:xfrm>
            <a:off x="7817799" y="3494383"/>
            <a:ext cx="1027499" cy="1326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4800" y="3827900"/>
            <a:ext cx="823200" cy="8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oogle Shape;330;p37"/>
          <p:cNvGrpSpPr/>
          <p:nvPr/>
        </p:nvGrpSpPr>
        <p:grpSpPr>
          <a:xfrm>
            <a:off x="7111524" y="2614175"/>
            <a:ext cx="3246185" cy="1304428"/>
            <a:chOff x="720004" y="2341741"/>
            <a:chExt cx="2120581" cy="1457950"/>
          </a:xfrm>
        </p:grpSpPr>
        <p:sp>
          <p:nvSpPr>
            <p:cNvPr id="331" name="Google Shape;331;p37"/>
            <p:cNvSpPr/>
            <p:nvPr/>
          </p:nvSpPr>
          <p:spPr>
            <a:xfrm>
              <a:off x="720004" y="2913790"/>
              <a:ext cx="820800" cy="885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32" name="Google Shape;332;p37"/>
            <p:cNvCxnSpPr/>
            <p:nvPr/>
          </p:nvCxnSpPr>
          <p:spPr>
            <a:xfrm rot="10800000">
              <a:off x="2840585" y="2341741"/>
              <a:ext cx="0" cy="102300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3" name="Google Shape;333;p3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Traitement des données</a:t>
            </a:r>
            <a:endParaRPr/>
          </a:p>
        </p:txBody>
      </p:sp>
      <p:grpSp>
        <p:nvGrpSpPr>
          <p:cNvPr id="334" name="Google Shape;334;p37"/>
          <p:cNvGrpSpPr/>
          <p:nvPr/>
        </p:nvGrpSpPr>
        <p:grpSpPr>
          <a:xfrm rot="10800000" flipH="1">
            <a:off x="450331" y="1883492"/>
            <a:ext cx="2952491" cy="1290901"/>
            <a:chOff x="720000" y="2341741"/>
            <a:chExt cx="2120585" cy="1442831"/>
          </a:xfrm>
        </p:grpSpPr>
        <p:sp>
          <p:nvSpPr>
            <p:cNvPr id="335" name="Google Shape;335;p37"/>
            <p:cNvSpPr/>
            <p:nvPr/>
          </p:nvSpPr>
          <p:spPr>
            <a:xfrm>
              <a:off x="720000" y="2898672"/>
              <a:ext cx="885900" cy="885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36" name="Google Shape;336;p37"/>
            <p:cNvCxnSpPr/>
            <p:nvPr/>
          </p:nvCxnSpPr>
          <p:spPr>
            <a:xfrm>
              <a:off x="1143010" y="3361375"/>
              <a:ext cx="1695900" cy="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7" name="Google Shape;337;p37"/>
            <p:cNvCxnSpPr/>
            <p:nvPr/>
          </p:nvCxnSpPr>
          <p:spPr>
            <a:xfrm rot="10800000">
              <a:off x="2840585" y="2341741"/>
              <a:ext cx="0" cy="102300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38" name="Google Shape;338;p37"/>
          <p:cNvGrpSpPr/>
          <p:nvPr/>
        </p:nvGrpSpPr>
        <p:grpSpPr>
          <a:xfrm>
            <a:off x="2310924" y="2614175"/>
            <a:ext cx="3246185" cy="1304428"/>
            <a:chOff x="720004" y="2341741"/>
            <a:chExt cx="2120581" cy="1457950"/>
          </a:xfrm>
        </p:grpSpPr>
        <p:sp>
          <p:nvSpPr>
            <p:cNvPr id="339" name="Google Shape;339;p37"/>
            <p:cNvSpPr/>
            <p:nvPr/>
          </p:nvSpPr>
          <p:spPr>
            <a:xfrm>
              <a:off x="720004" y="2913790"/>
              <a:ext cx="820800" cy="885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0" name="Google Shape;340;p37"/>
            <p:cNvCxnSpPr/>
            <p:nvPr/>
          </p:nvCxnSpPr>
          <p:spPr>
            <a:xfrm>
              <a:off x="1143010" y="3361375"/>
              <a:ext cx="1695900" cy="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1" name="Google Shape;341;p37"/>
            <p:cNvCxnSpPr/>
            <p:nvPr/>
          </p:nvCxnSpPr>
          <p:spPr>
            <a:xfrm rot="10800000">
              <a:off x="2840585" y="2341741"/>
              <a:ext cx="0" cy="102300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42" name="Google Shape;342;p37"/>
          <p:cNvSpPr txBox="1"/>
          <p:nvPr/>
        </p:nvSpPr>
        <p:spPr>
          <a:xfrm>
            <a:off x="450318" y="2038099"/>
            <a:ext cx="12432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Récupération &amp; Analyse</a:t>
            </a:r>
            <a:endParaRPr sz="1200" b="1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43" name="Google Shape;343;p37"/>
          <p:cNvSpPr txBox="1"/>
          <p:nvPr/>
        </p:nvSpPr>
        <p:spPr>
          <a:xfrm>
            <a:off x="0" y="1247248"/>
            <a:ext cx="22197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Mise en place d’un dataframe a partir du .csv hadoop</a:t>
            </a:r>
            <a:endParaRPr sz="12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4" name="Google Shape;344;p37"/>
          <p:cNvSpPr txBox="1"/>
          <p:nvPr/>
        </p:nvSpPr>
        <p:spPr>
          <a:xfrm>
            <a:off x="2315502" y="3323088"/>
            <a:ext cx="11754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Nettoyage</a:t>
            </a:r>
            <a:endParaRPr sz="1200" b="1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grpSp>
        <p:nvGrpSpPr>
          <p:cNvPr id="345" name="Google Shape;345;p37"/>
          <p:cNvGrpSpPr/>
          <p:nvPr/>
        </p:nvGrpSpPr>
        <p:grpSpPr>
          <a:xfrm rot="10800000" flipH="1">
            <a:off x="4474156" y="1840942"/>
            <a:ext cx="2952491" cy="1290901"/>
            <a:chOff x="720000" y="2341741"/>
            <a:chExt cx="2120585" cy="1442831"/>
          </a:xfrm>
        </p:grpSpPr>
        <p:sp>
          <p:nvSpPr>
            <p:cNvPr id="346" name="Google Shape;346;p37"/>
            <p:cNvSpPr/>
            <p:nvPr/>
          </p:nvSpPr>
          <p:spPr>
            <a:xfrm>
              <a:off x="720000" y="2898672"/>
              <a:ext cx="885900" cy="885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7" name="Google Shape;347;p37"/>
            <p:cNvCxnSpPr/>
            <p:nvPr/>
          </p:nvCxnSpPr>
          <p:spPr>
            <a:xfrm>
              <a:off x="1143010" y="3361375"/>
              <a:ext cx="1695900" cy="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37"/>
            <p:cNvCxnSpPr/>
            <p:nvPr/>
          </p:nvCxnSpPr>
          <p:spPr>
            <a:xfrm rot="10800000">
              <a:off x="2840585" y="2341741"/>
              <a:ext cx="0" cy="102300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49" name="Google Shape;349;p37"/>
          <p:cNvSpPr txBox="1"/>
          <p:nvPr/>
        </p:nvSpPr>
        <p:spPr>
          <a:xfrm>
            <a:off x="4474143" y="1981699"/>
            <a:ext cx="12432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Traitement du texte</a:t>
            </a:r>
            <a:endParaRPr sz="1200" b="1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50" name="Google Shape;350;p37"/>
          <p:cNvSpPr txBox="1"/>
          <p:nvPr/>
        </p:nvSpPr>
        <p:spPr>
          <a:xfrm>
            <a:off x="1505050" y="3952825"/>
            <a:ext cx="27963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Suppression des données inutiles</a:t>
            </a:r>
            <a:endParaRPr sz="12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Suppression des valeurs nulles</a:t>
            </a:r>
            <a:endParaRPr sz="12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Visualisation de la matrice de corrélation</a:t>
            </a:r>
            <a:endParaRPr sz="12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1" name="Google Shape;351;p37"/>
          <p:cNvSpPr txBox="1"/>
          <p:nvPr/>
        </p:nvSpPr>
        <p:spPr>
          <a:xfrm>
            <a:off x="7179152" y="3258413"/>
            <a:ext cx="11754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Construction des données</a:t>
            </a:r>
            <a:endParaRPr sz="1200" b="1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52" name="Google Shape;352;p37"/>
          <p:cNvSpPr txBox="1"/>
          <p:nvPr/>
        </p:nvSpPr>
        <p:spPr>
          <a:xfrm>
            <a:off x="4182925" y="1171050"/>
            <a:ext cx="17025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Mise en place d’un vecteur à partir du texte</a:t>
            </a:r>
            <a:endParaRPr sz="12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Utilisation de TF-IDF</a:t>
            </a:r>
            <a:endParaRPr sz="12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3" name="Google Shape;353;p37"/>
          <p:cNvSpPr txBox="1"/>
          <p:nvPr/>
        </p:nvSpPr>
        <p:spPr>
          <a:xfrm>
            <a:off x="6350100" y="4034350"/>
            <a:ext cx="27075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Création d’un nouveau dataframe</a:t>
            </a:r>
            <a:endParaRPr sz="12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Application d’un modèle de prédiction</a:t>
            </a:r>
            <a:endParaRPr sz="12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54" name="Google Shape;35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5127" y="2614181"/>
            <a:ext cx="1055775" cy="861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7525" y="2252000"/>
            <a:ext cx="972600" cy="55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7750" y="2614175"/>
            <a:ext cx="755350" cy="75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375" y="2376200"/>
            <a:ext cx="606000" cy="6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685</Words>
  <Application>Microsoft Office PowerPoint</Application>
  <PresentationFormat>Affichage à l'écran (16:9)</PresentationFormat>
  <Paragraphs>157</Paragraphs>
  <Slides>21</Slides>
  <Notes>21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8" baseType="lpstr">
      <vt:lpstr>Roboto Condensed Light</vt:lpstr>
      <vt:lpstr>Fira Sans Extra Condensed Medium</vt:lpstr>
      <vt:lpstr>Arial</vt:lpstr>
      <vt:lpstr>Roboto Condensed</vt:lpstr>
      <vt:lpstr>Exo 2</vt:lpstr>
      <vt:lpstr>Nunito Light</vt:lpstr>
      <vt:lpstr>Tech Newsletter XL by Slidesgo</vt:lpstr>
      <vt:lpstr>PROJET BIG DATA :  SOUTENANCE  FINALE</vt:lpstr>
      <vt:lpstr>SOMMAIRE</vt:lpstr>
      <vt:lpstr>Le Sujet</vt:lpstr>
      <vt:lpstr>PRÉSENTATION DU SUJET</vt:lpstr>
      <vt:lpstr>ETAPES DU PROJET</vt:lpstr>
      <vt:lpstr>LES REALISATIONS</vt:lpstr>
      <vt:lpstr>Récupération des données</vt:lpstr>
      <vt:lpstr>Mise en place de l'infrastructure AWS </vt:lpstr>
      <vt:lpstr>Traitement des données</vt:lpstr>
      <vt:lpstr>Analyse des données</vt:lpstr>
      <vt:lpstr>Nettoyage des données   </vt:lpstr>
      <vt:lpstr>Traitement des données  </vt:lpstr>
      <vt:lpstr>Entraînement de notre modèle </vt:lpstr>
      <vt:lpstr>Résultats : attendus et conclusions </vt:lpstr>
      <vt:lpstr>Stockage des données</vt:lpstr>
      <vt:lpstr>DEMO</vt:lpstr>
      <vt:lpstr>ORGANISATION</vt:lpstr>
      <vt:lpstr>Outils de communication</vt:lpstr>
      <vt:lpstr>Méthode de travail</vt:lpstr>
      <vt:lpstr>Retour d’expérience</vt:lpstr>
      <vt:lpstr>MERCI DE VOTRE ÉCOUTE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BIG DATA :  SOUTENANCE  FINALE</dc:title>
  <cp:lastModifiedBy>Ruben Feliciano</cp:lastModifiedBy>
  <cp:revision>1</cp:revision>
  <dcterms:modified xsi:type="dcterms:W3CDTF">2022-02-11T10:19:33Z</dcterms:modified>
</cp:coreProperties>
</file>